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9" r:id="rId4"/>
  </p:sldMasterIdLst>
  <p:notesMasterIdLst>
    <p:notesMasterId r:id="rId16"/>
  </p:notesMasterIdLst>
  <p:sldIdLst>
    <p:sldId id="288" r:id="rId5"/>
    <p:sldId id="285" r:id="rId6"/>
    <p:sldId id="263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9" r:id="rId15"/>
  </p:sldIdLst>
  <p:sldSz cx="6858000" cy="51435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VIDIA" initials="N" lastIdx="9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2" d="100"/>
          <a:sy n="122" d="100"/>
        </p:scale>
        <p:origin x="1440" y="90"/>
      </p:cViewPr>
      <p:guideLst>
        <p:guide orient="horz" pos="16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52B56C-E4C3-477D-9DBB-EDFB8DEA061A}" type="datetimeFigureOut">
              <a:rPr lang="en-US" smtClean="0"/>
              <a:t>11/13/2015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72262F-AFE6-4C9E-BD41-86DCF51B3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640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29651" indent="-280635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22540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571556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20573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469589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18605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367621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16637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>
              <a:defRPr/>
            </a:pPr>
            <a:fld id="{5B624894-4D92-4DBB-8004-B71488959709}" type="slidenum">
              <a:rPr lang="en-US" sz="1200">
                <a:latin typeface="Times New Roman" pitchFamily="18" charset="0"/>
              </a:rPr>
              <a:pPr>
                <a:defRPr/>
              </a:pPr>
              <a:t>5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defTabSz="447458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923995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29651" indent="-280635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22540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571556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20573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469589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18605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367621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16637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>
              <a:defRPr/>
            </a:pPr>
            <a:fld id="{398AD55D-83DB-45B5-AC5B-5063FC01955C}" type="slidenum">
              <a:rPr lang="en-US" sz="1200">
                <a:latin typeface="Times New Roman" pitchFamily="18" charset="0"/>
              </a:rPr>
              <a:pPr>
                <a:defRPr/>
              </a:pPr>
              <a:t>6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3057" y="4344144"/>
            <a:ext cx="5031887" cy="4113939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smtClean="0"/>
              <a:t>Global, constant, and texture memory spaces are persistent across kernels called by the same application.</a:t>
            </a:r>
          </a:p>
        </p:txBody>
      </p:sp>
    </p:spTree>
    <p:extLst>
      <p:ext uri="{BB962C8B-B14F-4D97-AF65-F5344CB8AC3E}">
        <p14:creationId xmlns:p14="http://schemas.microsoft.com/office/powerpoint/2010/main" val="42614002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3686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/>
          </a:p>
        </p:txBody>
      </p:sp>
      <p:sp>
        <p:nvSpPr>
          <p:cNvPr id="38916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29651" indent="-280635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22540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571556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20573" indent="-224508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469589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18605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367621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16637" indent="-22450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>
              <a:defRPr/>
            </a:pPr>
            <a:fld id="{F65CB6B3-9940-4793-A7A9-823904D6B992}" type="slidenum">
              <a:rPr lang="en-US" sz="1200">
                <a:latin typeface="Times New Roman" pitchFamily="18" charset="0"/>
              </a:rPr>
              <a:pPr>
                <a:defRPr/>
              </a:pPr>
              <a:t>8</a:t>
            </a:fld>
            <a:endParaRPr lang="en-US" sz="120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336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1"/>
            <a:ext cx="6858000" cy="5143499"/>
            <a:chOff x="0" y="-1"/>
            <a:chExt cx="10972800" cy="6172199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528" b="9530"/>
            <a:stretch/>
          </p:blipFill>
          <p:spPr>
            <a:xfrm>
              <a:off x="0" y="-1"/>
              <a:ext cx="10972800" cy="6172199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 userDrawn="1"/>
          </p:nvSpPr>
          <p:spPr>
            <a:xfrm>
              <a:off x="0" y="-1"/>
              <a:ext cx="10972800" cy="6172199"/>
            </a:xfrm>
            <a:prstGeom prst="rect">
              <a:avLst/>
            </a:prstGeom>
            <a:solidFill>
              <a:schemeClr val="tx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85728" fontAlgn="base">
                <a:spcBef>
                  <a:spcPct val="0"/>
                </a:spcBef>
                <a:spcAft>
                  <a:spcPct val="0"/>
                </a:spcAft>
              </a:pPr>
              <a:endParaRPr lang="en-US" sz="1125">
                <a:solidFill>
                  <a:srgbClr val="FFFFFF"/>
                </a:solidFill>
              </a:endParaRPr>
            </a:p>
          </p:txBody>
        </p:sp>
      </p:grpSp>
      <p:sp>
        <p:nvSpPr>
          <p:cNvPr id="11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137650" y="3998625"/>
            <a:ext cx="5430791" cy="276935"/>
          </a:xfrm>
        </p:spPr>
        <p:txBody>
          <a:bodyPr wrap="square" anchor="t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333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5" name="Title 304"/>
          <p:cNvSpPr>
            <a:spLocks noGrp="1"/>
          </p:cNvSpPr>
          <p:nvPr>
            <p:ph type="title"/>
          </p:nvPr>
        </p:nvSpPr>
        <p:spPr>
          <a:xfrm>
            <a:off x="1121520" y="3560045"/>
            <a:ext cx="5439300" cy="438582"/>
          </a:xfrm>
        </p:spPr>
        <p:txBody>
          <a:bodyPr anchor="b"/>
          <a:lstStyle>
            <a:lvl1pPr marL="0" indent="0" algn="l">
              <a:lnSpc>
                <a:spcPct val="90000"/>
              </a:lnSpc>
              <a:spcBef>
                <a:spcPts val="0"/>
              </a:spcBef>
              <a:defRPr sz="25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-1" y="624038"/>
            <a:ext cx="6858001" cy="1488781"/>
            <a:chOff x="0" y="748845"/>
            <a:chExt cx="6356036" cy="1379811"/>
          </a:xfrm>
        </p:grpSpPr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3"/>
            <a:srcRect l="12327"/>
            <a:stretch/>
          </p:blipFill>
          <p:spPr>
            <a:xfrm>
              <a:off x="0" y="748845"/>
              <a:ext cx="3105001" cy="760384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380" y="937806"/>
              <a:ext cx="2073674" cy="38246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5477"/>
            <a:stretch/>
          </p:blipFill>
          <p:spPr>
            <a:xfrm>
              <a:off x="1039432" y="1561775"/>
              <a:ext cx="5316604" cy="566881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 userDrawn="1"/>
          </p:nvGrpSpPr>
          <p:grpSpPr>
            <a:xfrm>
              <a:off x="1643784" y="1708498"/>
              <a:ext cx="1170069" cy="272357"/>
              <a:chOff x="4100403" y="1765746"/>
              <a:chExt cx="3118543" cy="725905"/>
            </a:xfrm>
          </p:grpSpPr>
          <p:pic>
            <p:nvPicPr>
              <p:cNvPr id="21" name="Picture 20"/>
              <p:cNvPicPr>
                <a:picLocks noChangeAspect="1"/>
              </p:cNvPicPr>
              <p:nvPr userDrawn="1"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00403" y="1765746"/>
                <a:ext cx="561259" cy="725905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 userDrawn="1"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38124" y="1905033"/>
                <a:ext cx="2380822" cy="58135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252847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09626"/>
            <a:ext cx="6217920" cy="402391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6793" marR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00" dirty="0" smtClean="0"/>
            </a:lvl1pPr>
            <a:lvl2pPr marL="525177" marR="0" indent="-190492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2pPr>
            <a:lvl3pPr marL="670692" marR="0" indent="-169327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3pPr>
          </a:lstStyle>
          <a:p>
            <a:pPr marL="236793" marR="0" lvl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236793" marR="0" lvl="1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236793" marR="0" lvl="2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27046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o branding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12272"/>
            <a:ext cx="6217920" cy="4021275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6793" marR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00" dirty="0" smtClean="0"/>
            </a:lvl1pPr>
            <a:lvl2pPr marL="525177" marR="0" indent="-190492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333" dirty="0" smtClean="0"/>
            </a:lvl2pPr>
            <a:lvl3pPr marL="670692" marR="0" indent="-169327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3pPr>
          </a:lstStyle>
          <a:p>
            <a:pPr marL="236793" marR="0" lvl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236793" marR="0" lvl="1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236793" marR="0" lvl="2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4931172"/>
            <a:ext cx="6858000" cy="21545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28" fontAlgn="base">
              <a:spcBef>
                <a:spcPct val="0"/>
              </a:spcBef>
              <a:spcAft>
                <a:spcPct val="0"/>
              </a:spcAft>
            </a:pPr>
            <a:endParaRPr lang="en-US" sz="1125">
              <a:solidFill>
                <a:srgbClr val="FFFF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9449" y="5042944"/>
            <a:ext cx="200643" cy="6418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285728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417" smtClean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285728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417" cap="none" dirty="0" smtClean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17955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09625"/>
            <a:ext cx="6217920" cy="399416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z="1500" dirty="0" smtClean="0"/>
            </a:lvl1pPr>
            <a:lvl2pPr>
              <a:defRPr lang="en-US" sz="1167" dirty="0" smtClean="0"/>
            </a:lvl2pPr>
            <a:lvl3pPr>
              <a:defRPr lang="en-US" sz="1167" dirty="0" smtClean="0"/>
            </a:lvl3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61379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047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536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0"/>
            <a:ext cx="6286500" cy="384571"/>
          </a:xfrm>
        </p:spPr>
        <p:txBody>
          <a:bodyPr>
            <a:normAutofit/>
          </a:bodyPr>
          <a:lstStyle>
            <a:lvl1pPr algn="r">
              <a:defRPr sz="18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3962400"/>
          </a:xfrm>
        </p:spPr>
        <p:txBody>
          <a:bodyPr>
            <a:normAutofit/>
          </a:bodyPr>
          <a:lstStyle>
            <a:lvl1pPr>
              <a:defRPr sz="1350"/>
            </a:lvl1pPr>
            <a:lvl2pPr marL="557213" indent="-214313">
              <a:buFont typeface="Arial" pitchFamily="34" charset="0"/>
              <a:buChar char="•"/>
              <a:defRPr sz="1350">
                <a:latin typeface="AkzidenzGrotesk" pitchFamily="50" charset="0"/>
              </a:defRPr>
            </a:lvl2pPr>
            <a:lvl3pPr>
              <a:defRPr sz="1350">
                <a:latin typeface="AkzidenzGrotesk" pitchFamily="50" charset="0"/>
              </a:defRPr>
            </a:lvl3pPr>
            <a:lvl4pPr marL="12001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4pPr>
            <a:lvl5pPr marL="15430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49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171450"/>
            <a:ext cx="6228160" cy="85606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342900" y="4686300"/>
            <a:ext cx="314325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© David Kirk/NVIDIA and Wen-mei W. Hwu, 2007-2012  ECE408/CS483, University of Illinois, Urbana-Champaign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4914900" y="4686300"/>
            <a:ext cx="142875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C4C2E9-2ED6-488F-A861-FF6C57F12B6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378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0"/>
            <a:ext cx="6286500" cy="384571"/>
          </a:xfrm>
        </p:spPr>
        <p:txBody>
          <a:bodyPr>
            <a:normAutofit/>
          </a:bodyPr>
          <a:lstStyle>
            <a:lvl1pPr algn="r">
              <a:defRPr sz="1800">
                <a:solidFill>
                  <a:schemeClr val="accent2">
                    <a:lumMod val="75000"/>
                  </a:schemeClr>
                </a:solidFill>
                <a:latin typeface="Akzidenz-Grotesk Extended BQ" pitchFamily="50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1143000"/>
          </a:xfrm>
        </p:spPr>
        <p:txBody>
          <a:bodyPr>
            <a:normAutofit/>
          </a:bodyPr>
          <a:lstStyle>
            <a:lvl1pPr>
              <a:defRPr sz="1350"/>
            </a:lvl1pPr>
            <a:lvl2pPr marL="557213" indent="-214313">
              <a:buFont typeface="Arial" pitchFamily="34" charset="0"/>
              <a:buChar char="•"/>
              <a:defRPr sz="1350">
                <a:latin typeface="AkzidenzGrotesk" pitchFamily="50" charset="0"/>
              </a:defRPr>
            </a:lvl2pPr>
            <a:lvl3pPr>
              <a:defRPr sz="1350">
                <a:latin typeface="AkzidenzGrotesk" pitchFamily="50" charset="0"/>
              </a:defRPr>
            </a:lvl3pPr>
            <a:lvl4pPr marL="1028700" indent="0">
              <a:buFont typeface="Arial" pitchFamily="34" charset="0"/>
              <a:buNone/>
              <a:defRPr sz="1350">
                <a:latin typeface="AkzidenzGrotesk" pitchFamily="50" charset="0"/>
              </a:defRPr>
            </a:lvl4pPr>
            <a:lvl5pPr marL="15430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400300" y="2038350"/>
            <a:ext cx="4229100" cy="259080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Sentinel Medium" pitchFamily="50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9703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5.png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89250" y="291626"/>
            <a:ext cx="6185087" cy="4385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12341" y="1110344"/>
            <a:ext cx="6169964" cy="36252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1" y="4989837"/>
            <a:ext cx="6859964" cy="158643"/>
            <a:chOff x="0" y="5987804"/>
            <a:chExt cx="8231957" cy="190372"/>
          </a:xfrm>
        </p:grpSpPr>
        <p:sp>
          <p:nvSpPr>
            <p:cNvPr id="36" name="Parallelogram 35"/>
            <p:cNvSpPr/>
            <p:nvPr userDrawn="1"/>
          </p:nvSpPr>
          <p:spPr>
            <a:xfrm>
              <a:off x="7178479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FA63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7619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sp>
          <p:nvSpPr>
            <p:cNvPr id="37" name="Parallelogram 36"/>
            <p:cNvSpPr/>
            <p:nvPr userDrawn="1"/>
          </p:nvSpPr>
          <p:spPr>
            <a:xfrm>
              <a:off x="6394206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76B9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7619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pic>
          <p:nvPicPr>
            <p:cNvPr id="38" name="Picture 37"/>
            <p:cNvPicPr>
              <a:picLocks noChangeAspect="1"/>
            </p:cNvPicPr>
            <p:nvPr userDrawn="1"/>
          </p:nvPicPr>
          <p:blipFill rotWithShape="1">
            <a:blip r:embed="rId11"/>
            <a:srcRect t="-6317" r="97921" b="17099"/>
            <a:stretch/>
          </p:blipFill>
          <p:spPr>
            <a:xfrm>
              <a:off x="7947899" y="5987804"/>
              <a:ext cx="284058" cy="190372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 userDrawn="1"/>
          </p:nvPicPr>
          <p:blipFill rotWithShape="1">
            <a:blip r:embed="rId12"/>
            <a:srcRect l="52877" t="1978" r="-1" b="17095"/>
            <a:stretch/>
          </p:blipFill>
          <p:spPr>
            <a:xfrm>
              <a:off x="0" y="6002009"/>
              <a:ext cx="6433059" cy="172676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398934" y="5034091"/>
            <a:ext cx="200643" cy="769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285728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417" smtClean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285728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500" cap="none" dirty="0" smtClean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  <p:cxnSp>
        <p:nvCxnSpPr>
          <p:cNvPr id="44" name="Straight Connector 43"/>
          <p:cNvCxnSpPr/>
          <p:nvPr/>
        </p:nvCxnSpPr>
        <p:spPr>
          <a:xfrm>
            <a:off x="-6713" y="4993160"/>
            <a:ext cx="687324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227" y="5032625"/>
            <a:ext cx="412598" cy="76098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6149909" y="5028452"/>
            <a:ext cx="362782" cy="84445"/>
            <a:chOff x="4100403" y="1765746"/>
            <a:chExt cx="3118543" cy="725905"/>
          </a:xfrm>
        </p:grpSpPr>
        <p:pic>
          <p:nvPicPr>
            <p:cNvPr id="48" name="Picture 47"/>
            <p:cNvPicPr>
              <a:picLocks noChangeAspect="1"/>
            </p:cNvPicPr>
            <p:nvPr userDrawn="1"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0403" y="1765746"/>
              <a:ext cx="561259" cy="725905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 userDrawn="1"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8124" y="1905033"/>
              <a:ext cx="2380822" cy="5813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544004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7" r:id="rId7"/>
    <p:sldLayoutId id="2147483668" r:id="rId8"/>
    <p:sldLayoutId id="2147483651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500" b="0" cap="none" baseline="0">
          <a:solidFill>
            <a:srgbClr val="333333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5pPr>
      <a:lvl6pPr marL="285728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6pPr>
      <a:lvl7pPr marL="571455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7pPr>
      <a:lvl8pPr marL="857182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8pPr>
      <a:lvl9pPr marL="1142908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9pPr>
    </p:titleStyle>
    <p:bodyStyle>
      <a:lvl1pPr marL="236793" indent="-236793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rgbClr val="6F6F6F"/>
        </a:buClr>
        <a:buSzPct val="100000"/>
        <a:buFont typeface="Arial" panose="020B0604020202020204" pitchFamily="34" charset="0"/>
        <a:buChar char="–"/>
        <a:defRPr sz="1500" b="0" baseline="0">
          <a:solidFill>
            <a:srgbClr val="6F6F6F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25177" indent="-190492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chemeClr val="bg2"/>
        </a:buClr>
        <a:buSzPct val="100000"/>
        <a:buFont typeface="Arial" panose="020B0604020202020204" pitchFamily="34" charset="0"/>
        <a:buChar char="–"/>
        <a:defRPr sz="1167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2pPr>
      <a:lvl3pPr marL="670692" indent="-169327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chemeClr val="bg2"/>
        </a:buClr>
        <a:buSzPct val="100000"/>
        <a:buFont typeface="Arial" panose="020B0604020202020204" pitchFamily="34" charset="0"/>
        <a:buChar char="–"/>
        <a:defRPr sz="1167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3pPr>
      <a:lvl4pPr marL="1109177" indent="-142863" algn="l" rtl="0" eaLnBrk="1" fontAlgn="base" hangingPunct="1">
        <a:spcBef>
          <a:spcPct val="20000"/>
        </a:spcBef>
        <a:spcAft>
          <a:spcPct val="0"/>
        </a:spcAft>
        <a:buChar char="–"/>
        <a:defRPr sz="1250">
          <a:solidFill>
            <a:schemeClr val="bg1"/>
          </a:solidFill>
          <a:latin typeface="+mn-lt"/>
        </a:defRPr>
      </a:lvl4pPr>
      <a:lvl5pPr marL="1323472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5pPr>
      <a:lvl6pPr marL="1609200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6pPr>
      <a:lvl7pPr marL="1894927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7pPr>
      <a:lvl8pPr marL="2180654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8pPr>
      <a:lvl9pPr marL="2466381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28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455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182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2908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636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363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090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5817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3.png"/><Relationship Id="rId5" Type="http://schemas.openxmlformats.org/officeDocument/2006/relationships/image" Target="../media/image14.png"/><Relationship Id="rId4" Type="http://schemas.openxmlformats.org/officeDocument/2006/relationships/hyperlink" Target="http://creativecommons.org/licenses/by-nc/4.0/legalcod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8.m4a"/><Relationship Id="rId1" Type="http://schemas.openxmlformats.org/officeDocument/2006/relationships/audio" Target="NULL" TargetMode="External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Memory Allocation and Data Movement API Functions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2.2 - Introduction to CUDA C</a:t>
            </a:r>
          </a:p>
        </p:txBody>
      </p:sp>
      <p:sp>
        <p:nvSpPr>
          <p:cNvPr id="4" name="Subtitle 11"/>
          <p:cNvSpPr txBox="1">
            <a:spLocks/>
          </p:cNvSpPr>
          <p:nvPr/>
        </p:nvSpPr>
        <p:spPr bwMode="auto">
          <a:xfrm>
            <a:off x="4125095" y="1053981"/>
            <a:ext cx="2423078" cy="222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346459" rtl="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F6F6F"/>
              </a:buClr>
              <a:buSzPct val="100000"/>
              <a:buFontTx/>
              <a:buNone/>
              <a:defRPr sz="1600" b="0" baseline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30238" indent="-2286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04863" indent="-2032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31066" indent="-171443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bg1"/>
                </a:solidFill>
                <a:latin typeface="+mn-lt"/>
              </a:defRPr>
            </a:lvl4pPr>
            <a:lvl5pPr marL="1588230" indent="-171443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5pPr>
            <a:lvl6pPr marL="1931117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6pPr>
            <a:lvl7pPr marL="2274003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7pPr>
            <a:lvl8pPr marL="2616890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8pPr>
            <a:lvl9pPr marL="2959775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sz="1050" kern="0" dirty="0" smtClean="0"/>
              <a:t>Accelerated Computing</a:t>
            </a:r>
            <a:endParaRPr lang="en-US" sz="1050" kern="0" dirty="0"/>
          </a:p>
        </p:txBody>
      </p:sp>
      <p:sp>
        <p:nvSpPr>
          <p:cNvPr id="5" name="Title 10"/>
          <p:cNvSpPr txBox="1">
            <a:spLocks/>
          </p:cNvSpPr>
          <p:nvPr/>
        </p:nvSpPr>
        <p:spPr bwMode="auto">
          <a:xfrm>
            <a:off x="4110958" y="746141"/>
            <a:ext cx="2426875" cy="3078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defRPr sz="30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5pPr>
            <a:lvl6pPr marL="342887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6pPr>
            <a:lvl7pPr marL="685773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7pPr>
            <a:lvl8pPr marL="1028659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8pPr>
            <a:lvl9pPr marL="1371545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9pPr>
          </a:lstStyle>
          <a:p>
            <a:pPr defTabSz="761970"/>
            <a:r>
              <a:rPr lang="en-US" sz="1667" kern="0" dirty="0"/>
              <a:t>GPU Teaching Kit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085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426">
        <p:fade/>
      </p:transition>
    </mc:Choice>
    <mc:Fallback xmlns="">
      <p:transition spd="med" advTm="1542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 Practice, Check for API Errors in Host Code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 smtClean="0"/>
              <a:t>cudaError_t</a:t>
            </a:r>
            <a:r>
              <a:rPr lang="en-US" dirty="0" smtClean="0"/>
              <a:t>  </a:t>
            </a:r>
            <a:r>
              <a:rPr lang="en-US" dirty="0"/>
              <a:t>err = </a:t>
            </a:r>
            <a:r>
              <a:rPr lang="en-US" dirty="0" err="1"/>
              <a:t>cudaMalloc</a:t>
            </a:r>
            <a:r>
              <a:rPr lang="en-US" dirty="0"/>
              <a:t>((void **) &amp;</a:t>
            </a:r>
            <a:r>
              <a:rPr lang="en-US" dirty="0" err="1"/>
              <a:t>d_A</a:t>
            </a:r>
            <a:r>
              <a:rPr lang="en-US" dirty="0"/>
              <a:t>, size</a:t>
            </a:r>
            <a:r>
              <a:rPr lang="en-US" dirty="0" smtClean="0"/>
              <a:t>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if </a:t>
            </a:r>
            <a:r>
              <a:rPr lang="en-US" dirty="0"/>
              <a:t>(</a:t>
            </a:r>
            <a:r>
              <a:rPr lang="en-US" dirty="0" smtClean="0"/>
              <a:t>err </a:t>
            </a:r>
            <a:r>
              <a:rPr lang="en-US" dirty="0"/>
              <a:t>!= </a:t>
            </a:r>
            <a:r>
              <a:rPr lang="en-US" dirty="0" err="1"/>
              <a:t>cudaSuccess</a:t>
            </a:r>
            <a:r>
              <a:rPr lang="en-US" dirty="0"/>
              <a:t>)  {</a:t>
            </a:r>
          </a:p>
          <a:p>
            <a:pPr marL="0" indent="0">
              <a:buNone/>
            </a:pPr>
            <a:r>
              <a:rPr lang="en-US" dirty="0" smtClean="0"/>
              <a:t>   </a:t>
            </a:r>
            <a:r>
              <a:rPr lang="en-US" dirty="0" err="1" smtClean="0"/>
              <a:t>printf</a:t>
            </a:r>
            <a:r>
              <a:rPr lang="en-US" dirty="0"/>
              <a:t>(“%s in %s at line %d\n”,   </a:t>
            </a:r>
            <a:r>
              <a:rPr lang="en-US" dirty="0" err="1" smtClean="0"/>
              <a:t>cudaGetErrorString</a:t>
            </a:r>
            <a:r>
              <a:rPr lang="en-US" dirty="0" smtClean="0"/>
              <a:t>(err</a:t>
            </a:r>
            <a:r>
              <a:rPr lang="en-US" dirty="0"/>
              <a:t>), </a:t>
            </a:r>
            <a:r>
              <a:rPr lang="en-US" dirty="0" smtClean="0"/>
              <a:t>__</a:t>
            </a:r>
            <a:r>
              <a:rPr lang="en-US" dirty="0"/>
              <a:t>FILE</a:t>
            </a:r>
            <a:r>
              <a:rPr lang="en-US" dirty="0" smtClean="0"/>
              <a:t>__,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__</a:t>
            </a:r>
            <a:r>
              <a:rPr lang="en-US" dirty="0"/>
              <a:t>LINE__);</a:t>
            </a:r>
          </a:p>
          <a:p>
            <a:pPr marL="0" indent="0">
              <a:buNone/>
            </a:pPr>
            <a:r>
              <a:rPr lang="en-US" dirty="0" smtClean="0"/>
              <a:t>   exit(EXIT_FAILURE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 smtClean="0"/>
              <a:t>}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2"/>
          <p:cNvSpPr txBox="1">
            <a:spLocks/>
          </p:cNvSpPr>
          <p:nvPr/>
        </p:nvSpPr>
        <p:spPr>
          <a:xfrm>
            <a:off x="4972050" y="4157663"/>
            <a:ext cx="1428750" cy="25717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900" dirty="0"/>
              <a:t>10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99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1982">
        <p:fade/>
      </p:transition>
    </mc:Choice>
    <mc:Fallback xmlns="">
      <p:transition spd="med" advTm="13198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/>
          <p:cNvSpPr txBox="1">
            <a:spLocks/>
          </p:cNvSpPr>
          <p:nvPr/>
        </p:nvSpPr>
        <p:spPr bwMode="auto">
          <a:xfrm>
            <a:off x="4110958" y="763395"/>
            <a:ext cx="2426875" cy="3078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defRPr sz="30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5pPr>
            <a:lvl6pPr marL="342887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6pPr>
            <a:lvl7pPr marL="685773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7pPr>
            <a:lvl8pPr marL="1028659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8pPr>
            <a:lvl9pPr marL="1371545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9pPr>
          </a:lstStyle>
          <a:p>
            <a:pPr defTabSz="761970"/>
            <a:r>
              <a:rPr lang="en-US" sz="1667" kern="0" dirty="0"/>
              <a:t>GPU Teaching Kit</a:t>
            </a:r>
          </a:p>
        </p:txBody>
      </p:sp>
      <p:sp>
        <p:nvSpPr>
          <p:cNvPr id="6" name="Subtitle 11"/>
          <p:cNvSpPr>
            <a:spLocks noGrp="1"/>
          </p:cNvSpPr>
          <p:nvPr>
            <p:ph type="subTitle" idx="1"/>
          </p:nvPr>
        </p:nvSpPr>
        <p:spPr>
          <a:xfrm>
            <a:off x="281748" y="3550392"/>
            <a:ext cx="6286693" cy="461537"/>
          </a:xfrm>
        </p:spPr>
        <p:txBody>
          <a:bodyPr/>
          <a:lstStyle/>
          <a:p>
            <a:r>
              <a:rPr lang="en-US" dirty="0" smtClean="0"/>
              <a:t>The GPU Teaching Kit is licensed by NVIDIA and the University </a:t>
            </a:r>
            <a:r>
              <a:rPr lang="en-US" dirty="0"/>
              <a:t>of Illinois under </a:t>
            </a:r>
            <a:r>
              <a:rPr lang="en-US" dirty="0" smtClean="0"/>
              <a:t>the </a:t>
            </a:r>
            <a:r>
              <a:rPr lang="en-US" dirty="0" smtClean="0">
                <a:solidFill>
                  <a:srgbClr val="92D050"/>
                </a:solidFill>
                <a:hlinkClick r:id="rId4"/>
              </a:rPr>
              <a:t>Creative </a:t>
            </a:r>
            <a:r>
              <a:rPr lang="en-US" dirty="0">
                <a:solidFill>
                  <a:srgbClr val="92D050"/>
                </a:solidFill>
                <a:hlinkClick r:id="rId4"/>
              </a:rPr>
              <a:t>Commons Attribution-</a:t>
            </a:r>
            <a:r>
              <a:rPr lang="en-US" dirty="0" err="1">
                <a:solidFill>
                  <a:srgbClr val="92D050"/>
                </a:solidFill>
                <a:hlinkClick r:id="rId4"/>
              </a:rPr>
              <a:t>NonCommercial</a:t>
            </a:r>
            <a:r>
              <a:rPr lang="en-US" dirty="0">
                <a:solidFill>
                  <a:srgbClr val="92D050"/>
                </a:solidFill>
                <a:hlinkClick r:id="rId4"/>
              </a:rPr>
              <a:t> 4.0 International License.</a:t>
            </a:r>
            <a:endParaRPr lang="en-US" dirty="0">
              <a:solidFill>
                <a:srgbClr val="92D050"/>
              </a:solidFill>
            </a:endParaRPr>
          </a:p>
        </p:txBody>
      </p:sp>
      <p:pic>
        <p:nvPicPr>
          <p:cNvPr id="1026" name="Picture 2" descr="Creative Commons License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31813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ubtitle 11"/>
          <p:cNvSpPr txBox="1">
            <a:spLocks/>
          </p:cNvSpPr>
          <p:nvPr/>
        </p:nvSpPr>
        <p:spPr bwMode="auto">
          <a:xfrm>
            <a:off x="4125095" y="1053981"/>
            <a:ext cx="2423078" cy="222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346459" rtl="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F6F6F"/>
              </a:buClr>
              <a:buSzPct val="100000"/>
              <a:buFontTx/>
              <a:buNone/>
              <a:defRPr sz="1600" b="0" baseline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30238" indent="-2286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04863" indent="-2032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31066" indent="-171443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bg1"/>
                </a:solidFill>
                <a:latin typeface="+mn-lt"/>
              </a:defRPr>
            </a:lvl4pPr>
            <a:lvl5pPr marL="1588230" indent="-171443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5pPr>
            <a:lvl6pPr marL="1931117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6pPr>
            <a:lvl7pPr marL="2274003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7pPr>
            <a:lvl8pPr marL="2616890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8pPr>
            <a:lvl9pPr marL="2959775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sz="1050" kern="0" dirty="0" smtClean="0"/>
              <a:t>Accelerated Computing</a:t>
            </a:r>
            <a:endParaRPr lang="en-US" sz="1050" kern="0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866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09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958">
        <p:fade/>
      </p:transition>
    </mc:Choice>
    <mc:Fallback xmlns="">
      <p:transition spd="med" advTm="795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learn the basic API functions in CUDA host code</a:t>
            </a:r>
          </a:p>
          <a:p>
            <a:pPr lvl="1"/>
            <a:r>
              <a:rPr lang="en-US" dirty="0" smtClean="0"/>
              <a:t>Device Memory Allocation</a:t>
            </a:r>
          </a:p>
          <a:p>
            <a:pPr lvl="1"/>
            <a:r>
              <a:rPr lang="en-US" dirty="0" smtClean="0"/>
              <a:t>Host-Device Data Transfer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011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4862">
        <p:fade/>
      </p:transition>
    </mc:Choice>
    <mc:Fallback xmlns="">
      <p:transition spd="med" advTm="2486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2171252" y="1343025"/>
            <a:ext cx="742950" cy="3429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50" dirty="0">
                <a:solidFill>
                  <a:srgbClr val="92D050"/>
                </a:solidFill>
              </a:rPr>
              <a:t>A[0]</a:t>
            </a:r>
          </a:p>
        </p:txBody>
      </p:sp>
      <p:sp>
        <p:nvSpPr>
          <p:cNvPr id="15363" name="TextBox 21"/>
          <p:cNvSpPr txBox="1">
            <a:spLocks noChangeArrowheads="1"/>
          </p:cNvSpPr>
          <p:nvPr/>
        </p:nvSpPr>
        <p:spPr bwMode="auto">
          <a:xfrm>
            <a:off x="999679" y="1388790"/>
            <a:ext cx="102870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r" eaLnBrk="1" hangingPunct="1"/>
            <a:r>
              <a:rPr lang="en-US" sz="1050" dirty="0">
                <a:solidFill>
                  <a:srgbClr val="92D050"/>
                </a:solidFill>
              </a:rPr>
              <a:t>vector  A</a:t>
            </a:r>
          </a:p>
        </p:txBody>
      </p:sp>
      <p:sp>
        <p:nvSpPr>
          <p:cNvPr id="15364" name="TextBox 22"/>
          <p:cNvSpPr txBox="1">
            <a:spLocks noChangeArrowheads="1"/>
          </p:cNvSpPr>
          <p:nvPr/>
        </p:nvSpPr>
        <p:spPr bwMode="auto">
          <a:xfrm>
            <a:off x="999679" y="1943099"/>
            <a:ext cx="102870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r" eaLnBrk="1" hangingPunct="1"/>
            <a:r>
              <a:rPr lang="en-US" sz="1050" dirty="0">
                <a:solidFill>
                  <a:srgbClr val="92D050"/>
                </a:solidFill>
              </a:rPr>
              <a:t>vector  B</a:t>
            </a:r>
          </a:p>
        </p:txBody>
      </p:sp>
      <p:sp>
        <p:nvSpPr>
          <p:cNvPr id="15365" name="TextBox 23"/>
          <p:cNvSpPr txBox="1">
            <a:spLocks noChangeArrowheads="1"/>
          </p:cNvSpPr>
          <p:nvPr/>
        </p:nvSpPr>
        <p:spPr bwMode="auto">
          <a:xfrm>
            <a:off x="1014263" y="3027833"/>
            <a:ext cx="1028700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r" eaLnBrk="1" hangingPunct="1"/>
            <a:r>
              <a:rPr lang="en-US" sz="1050" dirty="0">
                <a:solidFill>
                  <a:srgbClr val="92D050"/>
                </a:solidFill>
              </a:rPr>
              <a:t>vector  C</a:t>
            </a:r>
          </a:p>
        </p:txBody>
      </p:sp>
      <p:sp>
        <p:nvSpPr>
          <p:cNvPr id="25" name="Rectangle 24"/>
          <p:cNvSpPr/>
          <p:nvPr/>
        </p:nvSpPr>
        <p:spPr>
          <a:xfrm>
            <a:off x="2914202" y="1343025"/>
            <a:ext cx="742950" cy="3429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50" dirty="0">
                <a:solidFill>
                  <a:srgbClr val="92D050"/>
                </a:solidFill>
              </a:rPr>
              <a:t>A[1]</a:t>
            </a:r>
          </a:p>
        </p:txBody>
      </p:sp>
      <p:sp>
        <p:nvSpPr>
          <p:cNvPr id="26" name="Rectangle 25"/>
          <p:cNvSpPr/>
          <p:nvPr/>
        </p:nvSpPr>
        <p:spPr>
          <a:xfrm>
            <a:off x="3657152" y="1343025"/>
            <a:ext cx="742950" cy="3429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50" dirty="0">
                <a:solidFill>
                  <a:srgbClr val="92D050"/>
                </a:solidFill>
              </a:rPr>
              <a:t>A[2]</a:t>
            </a:r>
          </a:p>
        </p:txBody>
      </p:sp>
      <p:sp>
        <p:nvSpPr>
          <p:cNvPr id="29" name="Rectangle 28"/>
          <p:cNvSpPr/>
          <p:nvPr/>
        </p:nvSpPr>
        <p:spPr>
          <a:xfrm>
            <a:off x="5113881" y="1343025"/>
            <a:ext cx="742950" cy="3429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50" dirty="0">
                <a:solidFill>
                  <a:srgbClr val="92D050"/>
                </a:solidFill>
              </a:rPr>
              <a:t>A[N-1]</a:t>
            </a:r>
          </a:p>
        </p:txBody>
      </p:sp>
      <p:sp>
        <p:nvSpPr>
          <p:cNvPr id="30" name="Rectangle 29"/>
          <p:cNvSpPr/>
          <p:nvPr/>
        </p:nvSpPr>
        <p:spPr>
          <a:xfrm>
            <a:off x="2171252" y="1900238"/>
            <a:ext cx="742950" cy="3429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50" dirty="0">
                <a:solidFill>
                  <a:srgbClr val="92D050"/>
                </a:solidFill>
              </a:rPr>
              <a:t>B[0]</a:t>
            </a:r>
          </a:p>
        </p:txBody>
      </p:sp>
      <p:sp>
        <p:nvSpPr>
          <p:cNvPr id="31" name="Rectangle 30"/>
          <p:cNvSpPr/>
          <p:nvPr/>
        </p:nvSpPr>
        <p:spPr>
          <a:xfrm>
            <a:off x="2914202" y="1900238"/>
            <a:ext cx="742950" cy="3429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50" dirty="0">
                <a:solidFill>
                  <a:srgbClr val="92D050"/>
                </a:solidFill>
              </a:rPr>
              <a:t>B[1]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657152" y="1900238"/>
            <a:ext cx="742950" cy="3429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50" dirty="0">
                <a:solidFill>
                  <a:srgbClr val="92D050"/>
                </a:solidFill>
              </a:rPr>
              <a:t>B[2]</a:t>
            </a:r>
          </a:p>
        </p:txBody>
      </p:sp>
      <p:sp>
        <p:nvSpPr>
          <p:cNvPr id="15375" name="TextBox 33"/>
          <p:cNvSpPr txBox="1">
            <a:spLocks noChangeArrowheads="1"/>
          </p:cNvSpPr>
          <p:nvPr/>
        </p:nvSpPr>
        <p:spPr bwMode="auto">
          <a:xfrm>
            <a:off x="4542382" y="1428750"/>
            <a:ext cx="319318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1050" b="1">
                <a:solidFill>
                  <a:srgbClr val="92D050"/>
                </a:solidFill>
              </a:rPr>
              <a:t>…</a:t>
            </a:r>
          </a:p>
        </p:txBody>
      </p:sp>
      <p:sp>
        <p:nvSpPr>
          <p:cNvPr id="15377" name="TextBox 35"/>
          <p:cNvSpPr txBox="1">
            <a:spLocks noChangeArrowheads="1"/>
          </p:cNvSpPr>
          <p:nvPr/>
        </p:nvSpPr>
        <p:spPr bwMode="auto">
          <a:xfrm>
            <a:off x="4542382" y="1943100"/>
            <a:ext cx="319318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1050" b="1">
                <a:solidFill>
                  <a:srgbClr val="92D050"/>
                </a:solidFill>
              </a:rPr>
              <a:t>…</a:t>
            </a:r>
          </a:p>
        </p:txBody>
      </p:sp>
      <p:sp>
        <p:nvSpPr>
          <p:cNvPr id="37" name="Rectangle 36"/>
          <p:cNvSpPr/>
          <p:nvPr/>
        </p:nvSpPr>
        <p:spPr>
          <a:xfrm>
            <a:off x="5113881" y="1900238"/>
            <a:ext cx="742950" cy="3429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50" dirty="0">
                <a:solidFill>
                  <a:srgbClr val="92D050"/>
                </a:solidFill>
              </a:rPr>
              <a:t>B[N-1]</a:t>
            </a:r>
          </a:p>
        </p:txBody>
      </p:sp>
      <p:sp>
        <p:nvSpPr>
          <p:cNvPr id="38" name="Rectangle 37"/>
          <p:cNvSpPr/>
          <p:nvPr/>
        </p:nvSpPr>
        <p:spPr>
          <a:xfrm>
            <a:off x="2171252" y="2971800"/>
            <a:ext cx="742950" cy="3429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50" dirty="0">
                <a:solidFill>
                  <a:srgbClr val="92D050"/>
                </a:solidFill>
              </a:rPr>
              <a:t>C[0]</a:t>
            </a:r>
          </a:p>
        </p:txBody>
      </p:sp>
      <p:sp>
        <p:nvSpPr>
          <p:cNvPr id="39" name="Rectangle 38"/>
          <p:cNvSpPr/>
          <p:nvPr/>
        </p:nvSpPr>
        <p:spPr>
          <a:xfrm>
            <a:off x="2914202" y="2971800"/>
            <a:ext cx="742950" cy="3429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50" dirty="0">
                <a:solidFill>
                  <a:srgbClr val="92D050"/>
                </a:solidFill>
              </a:rPr>
              <a:t>C[1]</a:t>
            </a:r>
          </a:p>
        </p:txBody>
      </p:sp>
      <p:sp>
        <p:nvSpPr>
          <p:cNvPr id="40" name="Rectangle 39"/>
          <p:cNvSpPr/>
          <p:nvPr/>
        </p:nvSpPr>
        <p:spPr>
          <a:xfrm>
            <a:off x="3657152" y="2971800"/>
            <a:ext cx="742950" cy="3429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50" dirty="0">
                <a:solidFill>
                  <a:srgbClr val="92D050"/>
                </a:solidFill>
              </a:rPr>
              <a:t>C[2]</a:t>
            </a:r>
          </a:p>
        </p:txBody>
      </p:sp>
      <p:sp>
        <p:nvSpPr>
          <p:cNvPr id="43" name="Rectangle 42"/>
          <p:cNvSpPr/>
          <p:nvPr/>
        </p:nvSpPr>
        <p:spPr>
          <a:xfrm>
            <a:off x="5113881" y="2971800"/>
            <a:ext cx="742950" cy="3429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50" dirty="0">
                <a:solidFill>
                  <a:srgbClr val="92D050"/>
                </a:solidFill>
              </a:rPr>
              <a:t>C[N-1]</a:t>
            </a:r>
          </a:p>
        </p:txBody>
      </p:sp>
      <p:sp>
        <p:nvSpPr>
          <p:cNvPr id="15385" name="TextBox 43"/>
          <p:cNvSpPr txBox="1">
            <a:spLocks noChangeArrowheads="1"/>
          </p:cNvSpPr>
          <p:nvPr/>
        </p:nvSpPr>
        <p:spPr bwMode="auto">
          <a:xfrm>
            <a:off x="4542382" y="3057525"/>
            <a:ext cx="319318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1050" b="1">
                <a:solidFill>
                  <a:srgbClr val="92D050"/>
                </a:solidFill>
              </a:rPr>
              <a:t>…</a:t>
            </a:r>
          </a:p>
        </p:txBody>
      </p:sp>
      <p:sp>
        <p:nvSpPr>
          <p:cNvPr id="45" name="Oval 44"/>
          <p:cNvSpPr/>
          <p:nvPr/>
        </p:nvSpPr>
        <p:spPr>
          <a:xfrm>
            <a:off x="2342702" y="2457450"/>
            <a:ext cx="400050" cy="300038"/>
          </a:xfrm>
          <a:prstGeom prst="ellipse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50" dirty="0">
                <a:solidFill>
                  <a:srgbClr val="92D050"/>
                </a:solidFill>
              </a:rPr>
              <a:t>+</a:t>
            </a:r>
          </a:p>
        </p:txBody>
      </p:sp>
      <p:cxnSp>
        <p:nvCxnSpPr>
          <p:cNvPr id="47" name="Straight Arrow Connector 46"/>
          <p:cNvCxnSpPr>
            <a:endCxn id="45" idx="1"/>
          </p:cNvCxnSpPr>
          <p:nvPr/>
        </p:nvCxnSpPr>
        <p:spPr>
          <a:xfrm rot="16200000" flipH="1">
            <a:off x="1992808" y="2092970"/>
            <a:ext cx="815281" cy="1191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endCxn id="45" idx="7"/>
          </p:cNvCxnSpPr>
          <p:nvPr/>
        </p:nvCxnSpPr>
        <p:spPr>
          <a:xfrm rot="5400000">
            <a:off x="2555974" y="2371577"/>
            <a:ext cx="258068" cy="119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45" idx="4"/>
            <a:endCxn id="38" idx="0"/>
          </p:cNvCxnSpPr>
          <p:nvPr/>
        </p:nvCxnSpPr>
        <p:spPr>
          <a:xfrm rot="5400000">
            <a:off x="2435572" y="2864347"/>
            <a:ext cx="214313" cy="2381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3085652" y="2457450"/>
            <a:ext cx="400050" cy="300038"/>
          </a:xfrm>
          <a:prstGeom prst="ellipse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50" dirty="0">
                <a:solidFill>
                  <a:srgbClr val="92D050"/>
                </a:solidFill>
              </a:rPr>
              <a:t>+</a:t>
            </a:r>
          </a:p>
        </p:txBody>
      </p:sp>
      <p:cxnSp>
        <p:nvCxnSpPr>
          <p:cNvPr id="53" name="Straight Arrow Connector 52"/>
          <p:cNvCxnSpPr>
            <a:endCxn id="52" idx="1"/>
          </p:cNvCxnSpPr>
          <p:nvPr/>
        </p:nvCxnSpPr>
        <p:spPr>
          <a:xfrm rot="16200000" flipH="1">
            <a:off x="2735758" y="2092970"/>
            <a:ext cx="815281" cy="1191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endCxn id="52" idx="7"/>
          </p:cNvCxnSpPr>
          <p:nvPr/>
        </p:nvCxnSpPr>
        <p:spPr>
          <a:xfrm rot="5400000">
            <a:off x="3298924" y="2371577"/>
            <a:ext cx="258068" cy="119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52" idx="4"/>
          </p:cNvCxnSpPr>
          <p:nvPr/>
        </p:nvCxnSpPr>
        <p:spPr>
          <a:xfrm rot="5400000">
            <a:off x="3178522" y="2864347"/>
            <a:ext cx="214313" cy="2381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/>
          <p:cNvSpPr/>
          <p:nvPr/>
        </p:nvSpPr>
        <p:spPr>
          <a:xfrm>
            <a:off x="3828602" y="2457450"/>
            <a:ext cx="400050" cy="300038"/>
          </a:xfrm>
          <a:prstGeom prst="ellipse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50" dirty="0">
                <a:solidFill>
                  <a:srgbClr val="92D050"/>
                </a:solidFill>
              </a:rPr>
              <a:t>+</a:t>
            </a:r>
          </a:p>
        </p:txBody>
      </p:sp>
      <p:cxnSp>
        <p:nvCxnSpPr>
          <p:cNvPr id="57" name="Straight Arrow Connector 56"/>
          <p:cNvCxnSpPr>
            <a:endCxn id="56" idx="1"/>
          </p:cNvCxnSpPr>
          <p:nvPr/>
        </p:nvCxnSpPr>
        <p:spPr>
          <a:xfrm rot="16200000" flipH="1">
            <a:off x="3478708" y="2092970"/>
            <a:ext cx="815281" cy="1191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endCxn id="56" idx="7"/>
          </p:cNvCxnSpPr>
          <p:nvPr/>
        </p:nvCxnSpPr>
        <p:spPr>
          <a:xfrm rot="5400000">
            <a:off x="4041874" y="2371577"/>
            <a:ext cx="258068" cy="119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56" idx="4"/>
          </p:cNvCxnSpPr>
          <p:nvPr/>
        </p:nvCxnSpPr>
        <p:spPr>
          <a:xfrm rot="5400000">
            <a:off x="3921472" y="2864347"/>
            <a:ext cx="214313" cy="2381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Oval 67"/>
          <p:cNvSpPr/>
          <p:nvPr/>
        </p:nvSpPr>
        <p:spPr>
          <a:xfrm>
            <a:off x="5285331" y="2457450"/>
            <a:ext cx="400050" cy="300038"/>
          </a:xfrm>
          <a:prstGeom prst="ellipse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50" dirty="0">
                <a:solidFill>
                  <a:srgbClr val="92D050"/>
                </a:solidFill>
              </a:rPr>
              <a:t>+</a:t>
            </a:r>
          </a:p>
        </p:txBody>
      </p:sp>
      <p:cxnSp>
        <p:nvCxnSpPr>
          <p:cNvPr id="69" name="Straight Arrow Connector 68"/>
          <p:cNvCxnSpPr>
            <a:endCxn id="68" idx="1"/>
          </p:cNvCxnSpPr>
          <p:nvPr/>
        </p:nvCxnSpPr>
        <p:spPr>
          <a:xfrm rot="16200000" flipH="1">
            <a:off x="4935437" y="2092970"/>
            <a:ext cx="815281" cy="1191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endCxn id="68" idx="7"/>
          </p:cNvCxnSpPr>
          <p:nvPr/>
        </p:nvCxnSpPr>
        <p:spPr>
          <a:xfrm rot="5400000">
            <a:off x="5498603" y="2371577"/>
            <a:ext cx="258068" cy="119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68" idx="4"/>
          </p:cNvCxnSpPr>
          <p:nvPr/>
        </p:nvCxnSpPr>
        <p:spPr>
          <a:xfrm rot="5400000">
            <a:off x="5378200" y="2864347"/>
            <a:ext cx="214313" cy="2381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10" name="Title 7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Data Parallelism - Vector Addition </a:t>
            </a:r>
            <a:r>
              <a:rPr lang="en-US" sz="2400" dirty="0" smtClean="0"/>
              <a:t>Example</a:t>
            </a:r>
            <a:endParaRPr lang="en-US" sz="2400" dirty="0"/>
          </a:p>
        </p:txBody>
      </p:sp>
      <p:sp>
        <p:nvSpPr>
          <p:cNvPr id="15411" name="Slide Number Placeholder 71"/>
          <p:cNvSpPr>
            <a:spLocks noGrp="1"/>
          </p:cNvSpPr>
          <p:nvPr>
            <p:ph type="sldNum" sz="quarter" idx="4294967295"/>
          </p:nvPr>
        </p:nvSpPr>
        <p:spPr>
          <a:xfrm>
            <a:off x="4438650" y="4972050"/>
            <a:ext cx="1428750" cy="3429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E17D19AA-ECD4-4533-8333-298847C0F63B}" type="slidenum">
              <a:rPr lang="en-US" smtClean="0">
                <a:solidFill>
                  <a:srgbClr val="92D050"/>
                </a:solidFill>
              </a:rPr>
              <a:pPr>
                <a:defRPr/>
              </a:pPr>
              <a:t>3</a:t>
            </a:fld>
            <a:endParaRPr lang="en-US" smtClean="0">
              <a:solidFill>
                <a:srgbClr val="92D050"/>
              </a:solidFill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290907"/>
      </p:ext>
    </p:extLst>
  </p:cSld>
  <p:clrMapOvr>
    <a:masterClrMapping/>
  </p:clrMapOvr>
  <p:transition advTm="6483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 smtClean="0"/>
              <a:t>Vector Addition – Traditional C Code</a:t>
            </a:r>
          </a:p>
        </p:txBody>
      </p:sp>
      <p:sp>
        <p:nvSpPr>
          <p:cNvPr id="16387" name="Rectangle 4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Tx/>
              <a:buNone/>
            </a:pPr>
            <a:r>
              <a:rPr lang="en-US" sz="1400" dirty="0" smtClean="0">
                <a:solidFill>
                  <a:schemeClr val="accent2"/>
                </a:solidFill>
                <a:latin typeface="Courier New" pitchFamily="49" charset="0"/>
              </a:rPr>
              <a:t>// </a:t>
            </a:r>
            <a:r>
              <a:rPr lang="en-US" sz="1400" dirty="0">
                <a:solidFill>
                  <a:schemeClr val="accent2"/>
                </a:solidFill>
                <a:latin typeface="Courier New" pitchFamily="49" charset="0"/>
              </a:rPr>
              <a:t>Compute vector sum C = </a:t>
            </a:r>
            <a:r>
              <a:rPr lang="en-US" sz="1400" dirty="0" smtClean="0">
                <a:solidFill>
                  <a:schemeClr val="accent2"/>
                </a:solidFill>
                <a:latin typeface="Courier New" pitchFamily="49" charset="0"/>
              </a:rPr>
              <a:t>A + B</a:t>
            </a:r>
            <a:endParaRPr lang="en-US" sz="1400" dirty="0">
              <a:solidFill>
                <a:schemeClr val="accent2"/>
              </a:solidFill>
              <a:latin typeface="Courier New" pitchFamily="49" charset="0"/>
            </a:endParaRPr>
          </a:p>
          <a:p>
            <a:pPr eaLnBrk="1" hangingPunct="1">
              <a:buFontTx/>
              <a:buNone/>
            </a:pPr>
            <a:r>
              <a:rPr lang="en-US" sz="1400" b="1" dirty="0">
                <a:latin typeface="Courier New" pitchFamily="49" charset="0"/>
              </a:rPr>
              <a:t>void </a:t>
            </a:r>
            <a:r>
              <a:rPr lang="en-US" sz="1400" b="1" dirty="0" err="1">
                <a:latin typeface="Courier New" pitchFamily="49" charset="0"/>
              </a:rPr>
              <a:t>vecAdd</a:t>
            </a:r>
            <a:r>
              <a:rPr lang="en-US" sz="1400" b="1" dirty="0">
                <a:latin typeface="Courier New" pitchFamily="49" charset="0"/>
              </a:rPr>
              <a:t>(float *</a:t>
            </a:r>
            <a:r>
              <a:rPr lang="en-US" sz="1400" b="1" dirty="0" err="1">
                <a:latin typeface="Courier New" pitchFamily="49" charset="0"/>
              </a:rPr>
              <a:t>h_A</a:t>
            </a:r>
            <a:r>
              <a:rPr lang="en-US" sz="1400" b="1" dirty="0">
                <a:latin typeface="Courier New" pitchFamily="49" charset="0"/>
              </a:rPr>
              <a:t>, float *</a:t>
            </a:r>
            <a:r>
              <a:rPr lang="en-US" sz="1400" b="1" dirty="0" err="1">
                <a:latin typeface="Courier New" pitchFamily="49" charset="0"/>
              </a:rPr>
              <a:t>h_B</a:t>
            </a:r>
            <a:r>
              <a:rPr lang="en-US" sz="1400" b="1" dirty="0">
                <a:latin typeface="Courier New" pitchFamily="49" charset="0"/>
              </a:rPr>
              <a:t>, float *</a:t>
            </a:r>
            <a:r>
              <a:rPr lang="en-US" sz="1400" b="1" dirty="0" err="1">
                <a:latin typeface="Courier New" pitchFamily="49" charset="0"/>
              </a:rPr>
              <a:t>h_C</a:t>
            </a:r>
            <a:r>
              <a:rPr lang="en-US" sz="1400" b="1" dirty="0">
                <a:latin typeface="Courier New" pitchFamily="49" charset="0"/>
              </a:rPr>
              <a:t>, </a:t>
            </a:r>
            <a:r>
              <a:rPr lang="en-US" sz="1400" b="1" dirty="0" err="1">
                <a:latin typeface="Courier New" pitchFamily="49" charset="0"/>
              </a:rPr>
              <a:t>int</a:t>
            </a:r>
            <a:r>
              <a:rPr lang="en-US" sz="1400" b="1" dirty="0">
                <a:latin typeface="Courier New" pitchFamily="49" charset="0"/>
              </a:rPr>
              <a:t> n)</a:t>
            </a:r>
          </a:p>
          <a:p>
            <a:pPr eaLnBrk="1" hangingPunct="1">
              <a:buFontTx/>
              <a:buNone/>
            </a:pPr>
            <a:r>
              <a:rPr lang="en-US" sz="1400" dirty="0">
                <a:latin typeface="Courier New" pitchFamily="49" charset="0"/>
              </a:rPr>
              <a:t>{</a:t>
            </a:r>
          </a:p>
          <a:p>
            <a:pPr eaLnBrk="1" hangingPunct="1">
              <a:buFontTx/>
              <a:buNone/>
            </a:pPr>
            <a:r>
              <a:rPr lang="en-US" sz="1400" dirty="0">
                <a:latin typeface="Courier New" pitchFamily="49" charset="0"/>
              </a:rPr>
              <a:t>  </a:t>
            </a:r>
            <a:r>
              <a:rPr lang="en-US" sz="1400" dirty="0" smtClean="0">
                <a:latin typeface="Courier New" pitchFamily="49" charset="0"/>
              </a:rPr>
              <a:t>  </a:t>
            </a:r>
            <a:r>
              <a:rPr lang="en-US" sz="1400" b="1" dirty="0" err="1" smtClean="0">
                <a:latin typeface="Courier New" pitchFamily="49" charset="0"/>
              </a:rPr>
              <a:t>int</a:t>
            </a:r>
            <a:r>
              <a:rPr lang="en-US" sz="1400" b="1" dirty="0" smtClean="0">
                <a:latin typeface="Courier New" pitchFamily="49" charset="0"/>
              </a:rPr>
              <a:t> </a:t>
            </a:r>
            <a:r>
              <a:rPr lang="en-US" sz="1400" b="1" dirty="0" err="1">
                <a:latin typeface="Courier New" pitchFamily="49" charset="0"/>
              </a:rPr>
              <a:t>i</a:t>
            </a:r>
            <a:r>
              <a:rPr lang="en-US" sz="1400" b="1" dirty="0">
                <a:latin typeface="Courier New" pitchFamily="49" charset="0"/>
              </a:rPr>
              <a:t>;</a:t>
            </a:r>
          </a:p>
          <a:p>
            <a:pPr eaLnBrk="1" hangingPunct="1">
              <a:buFontTx/>
              <a:buNone/>
            </a:pPr>
            <a:r>
              <a:rPr lang="en-US" sz="1400" b="1" dirty="0">
                <a:latin typeface="Courier New" pitchFamily="49" charset="0"/>
              </a:rPr>
              <a:t>  </a:t>
            </a:r>
            <a:r>
              <a:rPr lang="en-US" sz="1400" b="1" dirty="0" smtClean="0">
                <a:latin typeface="Courier New" pitchFamily="49" charset="0"/>
              </a:rPr>
              <a:t>  for </a:t>
            </a:r>
            <a:r>
              <a:rPr lang="en-US" sz="1400" b="1" dirty="0">
                <a:latin typeface="Courier New" pitchFamily="49" charset="0"/>
              </a:rPr>
              <a:t>(i = 0; i&lt;n; i++) </a:t>
            </a:r>
            <a:r>
              <a:rPr lang="en-US" sz="1400" b="1" dirty="0" err="1">
                <a:latin typeface="Courier New" pitchFamily="49" charset="0"/>
              </a:rPr>
              <a:t>h_C</a:t>
            </a:r>
            <a:r>
              <a:rPr lang="en-US" sz="1400" b="1" dirty="0">
                <a:latin typeface="Courier New" pitchFamily="49" charset="0"/>
              </a:rPr>
              <a:t>[i] = </a:t>
            </a:r>
            <a:r>
              <a:rPr lang="en-US" sz="1400" b="1" dirty="0" err="1">
                <a:latin typeface="Courier New" pitchFamily="49" charset="0"/>
              </a:rPr>
              <a:t>h_A</a:t>
            </a:r>
            <a:r>
              <a:rPr lang="en-US" sz="1400" b="1" dirty="0">
                <a:latin typeface="Courier New" pitchFamily="49" charset="0"/>
              </a:rPr>
              <a:t>[</a:t>
            </a:r>
            <a:r>
              <a:rPr lang="en-US" sz="1400" b="1" dirty="0" err="1">
                <a:latin typeface="Courier New" pitchFamily="49" charset="0"/>
              </a:rPr>
              <a:t>i</a:t>
            </a:r>
            <a:r>
              <a:rPr lang="en-US" sz="1400" b="1" dirty="0" smtClean="0">
                <a:latin typeface="Courier New" pitchFamily="49" charset="0"/>
              </a:rPr>
              <a:t>] + </a:t>
            </a:r>
            <a:r>
              <a:rPr lang="en-US" sz="1400" b="1" dirty="0" err="1" smtClean="0">
                <a:latin typeface="Courier New" pitchFamily="49" charset="0"/>
              </a:rPr>
              <a:t>h_B</a:t>
            </a:r>
            <a:r>
              <a:rPr lang="en-US" sz="1400" b="1" dirty="0" smtClean="0">
                <a:latin typeface="Courier New" pitchFamily="49" charset="0"/>
              </a:rPr>
              <a:t>[</a:t>
            </a:r>
            <a:r>
              <a:rPr lang="en-US" sz="1400" b="1" dirty="0" err="1" smtClean="0">
                <a:latin typeface="Courier New" pitchFamily="49" charset="0"/>
              </a:rPr>
              <a:t>i</a:t>
            </a:r>
            <a:r>
              <a:rPr lang="en-US" sz="1400" b="1" dirty="0">
                <a:latin typeface="Courier New" pitchFamily="49" charset="0"/>
              </a:rPr>
              <a:t>];</a:t>
            </a:r>
          </a:p>
          <a:p>
            <a:pPr>
              <a:buNone/>
            </a:pPr>
            <a:r>
              <a:rPr lang="en-US" sz="1400" dirty="0">
                <a:latin typeface="Courier New" pitchFamily="49" charset="0"/>
              </a:rPr>
              <a:t>}</a:t>
            </a:r>
          </a:p>
          <a:p>
            <a:pPr>
              <a:buNone/>
            </a:pPr>
            <a:endParaRPr lang="en-US" sz="1400" dirty="0">
              <a:latin typeface="Courier New" pitchFamily="49" charset="0"/>
            </a:endParaRPr>
          </a:p>
          <a:p>
            <a:pPr>
              <a:buNone/>
            </a:pPr>
            <a:r>
              <a:rPr lang="en-US" sz="1400" b="1" dirty="0" err="1">
                <a:latin typeface="Courier New" pitchFamily="49" charset="0"/>
              </a:rPr>
              <a:t>int</a:t>
            </a:r>
            <a:r>
              <a:rPr lang="en-US" sz="1400" b="1" dirty="0">
                <a:latin typeface="Courier New" pitchFamily="49" charset="0"/>
              </a:rPr>
              <a:t> main()</a:t>
            </a:r>
          </a:p>
          <a:p>
            <a:pPr>
              <a:buNone/>
            </a:pPr>
            <a:r>
              <a:rPr lang="en-US" sz="1400" dirty="0">
                <a:latin typeface="Courier New" pitchFamily="49" charset="0"/>
              </a:rPr>
              <a:t>{</a:t>
            </a:r>
          </a:p>
          <a:p>
            <a:pPr>
              <a:buNone/>
            </a:pPr>
            <a:r>
              <a:rPr lang="en-US" sz="1400" b="1" dirty="0">
                <a:solidFill>
                  <a:schemeClr val="hlink"/>
                </a:solidFill>
                <a:latin typeface="Courier New" pitchFamily="49" charset="0"/>
              </a:rPr>
              <a:t>    </a:t>
            </a:r>
            <a:r>
              <a:rPr lang="en-US" sz="1400" dirty="0">
                <a:solidFill>
                  <a:schemeClr val="accent2"/>
                </a:solidFill>
                <a:latin typeface="Courier New" pitchFamily="49" charset="0"/>
              </a:rPr>
              <a:t>// Memory allocation for </a:t>
            </a:r>
            <a:r>
              <a:rPr lang="en-US" sz="1400" dirty="0" err="1">
                <a:solidFill>
                  <a:schemeClr val="accent2"/>
                </a:solidFill>
                <a:latin typeface="Courier New" pitchFamily="49" charset="0"/>
              </a:rPr>
              <a:t>h_A</a:t>
            </a:r>
            <a:r>
              <a:rPr lang="en-US" sz="1400" dirty="0">
                <a:solidFill>
                  <a:schemeClr val="accent2"/>
                </a:solidFill>
                <a:latin typeface="Courier New" pitchFamily="49" charset="0"/>
              </a:rPr>
              <a:t>, </a:t>
            </a:r>
            <a:r>
              <a:rPr lang="en-US" sz="1400" dirty="0" err="1">
                <a:solidFill>
                  <a:schemeClr val="accent2"/>
                </a:solidFill>
                <a:latin typeface="Courier New" pitchFamily="49" charset="0"/>
              </a:rPr>
              <a:t>h_B</a:t>
            </a:r>
            <a:r>
              <a:rPr lang="en-US" sz="1400" dirty="0">
                <a:solidFill>
                  <a:schemeClr val="accent2"/>
                </a:solidFill>
                <a:latin typeface="Courier New" pitchFamily="49" charset="0"/>
              </a:rPr>
              <a:t>, and </a:t>
            </a:r>
            <a:r>
              <a:rPr lang="en-US" sz="1400" dirty="0" err="1">
                <a:solidFill>
                  <a:schemeClr val="accent2"/>
                </a:solidFill>
                <a:latin typeface="Courier New" pitchFamily="49" charset="0"/>
              </a:rPr>
              <a:t>h_C</a:t>
            </a:r>
            <a:endParaRPr lang="en-US" sz="1400" dirty="0">
              <a:solidFill>
                <a:schemeClr val="accent2"/>
              </a:solidFill>
              <a:latin typeface="Courier New" pitchFamily="49" charset="0"/>
            </a:endParaRPr>
          </a:p>
          <a:p>
            <a:pPr>
              <a:buNone/>
            </a:pPr>
            <a:r>
              <a:rPr lang="en-US" sz="1400" dirty="0">
                <a:solidFill>
                  <a:schemeClr val="accent2"/>
                </a:solidFill>
                <a:latin typeface="Courier New" pitchFamily="49" charset="0"/>
              </a:rPr>
              <a:t>	  // I/O to read </a:t>
            </a:r>
            <a:r>
              <a:rPr lang="en-US" sz="1400" dirty="0" err="1">
                <a:solidFill>
                  <a:schemeClr val="accent2"/>
                </a:solidFill>
                <a:latin typeface="Courier New" pitchFamily="49" charset="0"/>
              </a:rPr>
              <a:t>h_A</a:t>
            </a:r>
            <a:r>
              <a:rPr lang="en-US" sz="1400" dirty="0">
                <a:solidFill>
                  <a:schemeClr val="accent2"/>
                </a:solidFill>
                <a:latin typeface="Courier New" pitchFamily="49" charset="0"/>
              </a:rPr>
              <a:t> and </a:t>
            </a:r>
            <a:r>
              <a:rPr lang="en-US" sz="1400" dirty="0" err="1">
                <a:solidFill>
                  <a:schemeClr val="accent2"/>
                </a:solidFill>
                <a:latin typeface="Courier New" pitchFamily="49" charset="0"/>
              </a:rPr>
              <a:t>h_B</a:t>
            </a:r>
            <a:r>
              <a:rPr lang="en-US" sz="1400" dirty="0">
                <a:solidFill>
                  <a:schemeClr val="accent2"/>
                </a:solidFill>
                <a:latin typeface="Courier New" pitchFamily="49" charset="0"/>
              </a:rPr>
              <a:t>, N elements</a:t>
            </a:r>
          </a:p>
          <a:p>
            <a:pPr>
              <a:buNone/>
            </a:pPr>
            <a:r>
              <a:rPr lang="en-US" sz="1400" b="1" dirty="0">
                <a:solidFill>
                  <a:schemeClr val="accent2"/>
                </a:solidFill>
                <a:latin typeface="Courier New" pitchFamily="49" charset="0"/>
              </a:rPr>
              <a:t>	  </a:t>
            </a:r>
            <a:r>
              <a:rPr lang="en-US" sz="1400" dirty="0">
                <a:solidFill>
                  <a:schemeClr val="accent2"/>
                </a:solidFill>
                <a:latin typeface="Courier New" pitchFamily="49" charset="0"/>
              </a:rPr>
              <a:t>…</a:t>
            </a:r>
          </a:p>
          <a:p>
            <a:pPr>
              <a:buNone/>
            </a:pPr>
            <a:r>
              <a:rPr lang="en-US" sz="1400" b="1" dirty="0">
                <a:solidFill>
                  <a:schemeClr val="accent2"/>
                </a:solidFill>
                <a:latin typeface="Courier New" pitchFamily="49" charset="0"/>
              </a:rPr>
              <a:t>    </a:t>
            </a:r>
            <a:r>
              <a:rPr lang="en-US" sz="1400" b="1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Courier New" pitchFamily="49" charset="0"/>
              </a:rPr>
              <a:t>vecAdd</a:t>
            </a:r>
            <a:r>
              <a:rPr lang="en-US" sz="1400" b="1" dirty="0">
                <a:latin typeface="Courier New" pitchFamily="49" charset="0"/>
              </a:rPr>
              <a:t>(</a:t>
            </a:r>
            <a:r>
              <a:rPr lang="en-US" sz="1400" b="1" dirty="0" err="1">
                <a:latin typeface="Courier New" pitchFamily="49" charset="0"/>
              </a:rPr>
              <a:t>h_A</a:t>
            </a:r>
            <a:r>
              <a:rPr lang="en-US" sz="1400" b="1" dirty="0">
                <a:latin typeface="Courier New" pitchFamily="49" charset="0"/>
              </a:rPr>
              <a:t>, </a:t>
            </a:r>
            <a:r>
              <a:rPr lang="en-US" sz="1400" b="1" dirty="0" err="1">
                <a:latin typeface="Courier New" pitchFamily="49" charset="0"/>
              </a:rPr>
              <a:t>h_B</a:t>
            </a:r>
            <a:r>
              <a:rPr lang="en-US" sz="1400" b="1" dirty="0">
                <a:latin typeface="Courier New" pitchFamily="49" charset="0"/>
              </a:rPr>
              <a:t>, </a:t>
            </a:r>
            <a:r>
              <a:rPr lang="en-US" sz="1400" b="1" dirty="0" err="1">
                <a:latin typeface="Courier New" pitchFamily="49" charset="0"/>
              </a:rPr>
              <a:t>h_C</a:t>
            </a:r>
            <a:r>
              <a:rPr lang="en-US" sz="1400" b="1" dirty="0">
                <a:latin typeface="Courier New" pitchFamily="49" charset="0"/>
              </a:rPr>
              <a:t>, N);</a:t>
            </a:r>
          </a:p>
          <a:p>
            <a:pPr>
              <a:buNone/>
            </a:pPr>
            <a:r>
              <a:rPr lang="en-US" sz="1400" dirty="0">
                <a:latin typeface="Courier New" pitchFamily="49" charset="0"/>
              </a:rPr>
              <a:t>}</a:t>
            </a:r>
          </a:p>
          <a:p>
            <a:pPr eaLnBrk="1" hangingPunct="1">
              <a:buFontTx/>
              <a:buNone/>
            </a:pPr>
            <a:endParaRPr lang="en-US" sz="1400" dirty="0">
              <a:latin typeface="Courier New" pitchFamily="49" charset="0"/>
            </a:endParaRPr>
          </a:p>
        </p:txBody>
      </p:sp>
      <p:sp>
        <p:nvSpPr>
          <p:cNvPr id="1638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5429250" y="4157663"/>
            <a:ext cx="1428750" cy="25717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E1FCE9F9-2174-467D-BBB8-141CC49361C6}" type="slidenum">
              <a:rPr lang="en-US" smtClean="0"/>
              <a:pPr>
                <a:defRPr/>
              </a:pPr>
              <a:t>4</a:t>
            </a:fld>
            <a:endParaRPr lang="en-US" smtClea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843470"/>
      </p:ext>
    </p:extLst>
  </p:cSld>
  <p:clrMapOvr>
    <a:masterClrMapping/>
  </p:clrMapOvr>
  <p:transition advTm="4737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10153" y="1655632"/>
            <a:ext cx="685800" cy="342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>
                <a:solidFill>
                  <a:schemeClr val="tx1"/>
                </a:solidFill>
              </a:rPr>
              <a:t>CPU</a:t>
            </a:r>
          </a:p>
        </p:txBody>
      </p:sp>
      <p:sp>
        <p:nvSpPr>
          <p:cNvPr id="4" name="Rectangle 3"/>
          <p:cNvSpPr/>
          <p:nvPr/>
        </p:nvSpPr>
        <p:spPr>
          <a:xfrm>
            <a:off x="-21920" y="1312732"/>
            <a:ext cx="1257300" cy="7715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 dirty="0"/>
          </a:p>
        </p:txBody>
      </p:sp>
      <p:sp>
        <p:nvSpPr>
          <p:cNvPr id="17413" name="TextBox 4"/>
          <p:cNvSpPr txBox="1">
            <a:spLocks noChangeArrowheads="1"/>
          </p:cNvSpPr>
          <p:nvPr/>
        </p:nvSpPr>
        <p:spPr bwMode="auto">
          <a:xfrm>
            <a:off x="17990" y="1312732"/>
            <a:ext cx="109837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Host Memory</a:t>
            </a:r>
          </a:p>
        </p:txBody>
      </p:sp>
      <p:sp>
        <p:nvSpPr>
          <p:cNvPr id="6" name="Rectangle 5"/>
          <p:cNvSpPr/>
          <p:nvPr/>
        </p:nvSpPr>
        <p:spPr>
          <a:xfrm>
            <a:off x="1896053" y="1655632"/>
            <a:ext cx="800100" cy="342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 smtClean="0">
                <a:solidFill>
                  <a:schemeClr val="tx1"/>
                </a:solidFill>
              </a:rPr>
              <a:t>GPU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67453" y="1312732"/>
            <a:ext cx="1257300" cy="7715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 dirty="0"/>
          </a:p>
        </p:txBody>
      </p:sp>
      <p:sp>
        <p:nvSpPr>
          <p:cNvPr id="17416" name="TextBox 7"/>
          <p:cNvSpPr txBox="1">
            <a:spLocks noChangeArrowheads="1"/>
          </p:cNvSpPr>
          <p:nvPr/>
        </p:nvSpPr>
        <p:spPr bwMode="auto">
          <a:xfrm>
            <a:off x="1667454" y="1291117"/>
            <a:ext cx="125066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Device Memory</a:t>
            </a:r>
          </a:p>
        </p:txBody>
      </p:sp>
      <p:sp>
        <p:nvSpPr>
          <p:cNvPr id="9" name="Curved Down Arrow 8"/>
          <p:cNvSpPr/>
          <p:nvPr/>
        </p:nvSpPr>
        <p:spPr>
          <a:xfrm>
            <a:off x="1095953" y="1055557"/>
            <a:ext cx="971550" cy="257175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17418" name="TextBox 9"/>
          <p:cNvSpPr txBox="1">
            <a:spLocks noChangeArrowheads="1"/>
          </p:cNvSpPr>
          <p:nvPr/>
        </p:nvSpPr>
        <p:spPr bwMode="auto">
          <a:xfrm>
            <a:off x="1240169" y="660748"/>
            <a:ext cx="638316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1500" dirty="0">
                <a:solidFill>
                  <a:schemeClr val="bg1"/>
                </a:solidFill>
              </a:rPr>
              <a:t>Part 1</a:t>
            </a:r>
          </a:p>
        </p:txBody>
      </p:sp>
      <p:sp>
        <p:nvSpPr>
          <p:cNvPr id="11" name="Curved Up Arrow 10"/>
          <p:cNvSpPr/>
          <p:nvPr/>
        </p:nvSpPr>
        <p:spPr>
          <a:xfrm flipH="1">
            <a:off x="1095953" y="2127119"/>
            <a:ext cx="971550" cy="214313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17420" name="TextBox 11"/>
          <p:cNvSpPr txBox="1">
            <a:spLocks noChangeArrowheads="1"/>
          </p:cNvSpPr>
          <p:nvPr/>
        </p:nvSpPr>
        <p:spPr bwMode="auto">
          <a:xfrm>
            <a:off x="1297319" y="2332386"/>
            <a:ext cx="638316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1500" dirty="0">
                <a:solidFill>
                  <a:schemeClr val="bg1"/>
                </a:solidFill>
              </a:rPr>
              <a:t>Part 3</a:t>
            </a:r>
          </a:p>
        </p:txBody>
      </p:sp>
      <p:sp>
        <p:nvSpPr>
          <p:cNvPr id="17421" name="Title 1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000" dirty="0">
                <a:solidFill>
                  <a:srgbClr val="76B900"/>
                </a:solidFill>
              </a:rPr>
              <a:t>Heterogeneous Computing </a:t>
            </a:r>
            <a:r>
              <a:rPr lang="en-US" sz="2000" dirty="0" err="1" smtClean="0">
                <a:solidFill>
                  <a:srgbClr val="76B900"/>
                </a:solidFill>
              </a:rPr>
              <a:t>vecAdd</a:t>
            </a:r>
            <a:r>
              <a:rPr lang="en-US" sz="2000" dirty="0" smtClean="0">
                <a:solidFill>
                  <a:srgbClr val="76B900"/>
                </a:solidFill>
              </a:rPr>
              <a:t> CUDA </a:t>
            </a:r>
            <a:r>
              <a:rPr lang="en-US" sz="2000" dirty="0">
                <a:solidFill>
                  <a:srgbClr val="76B900"/>
                </a:solidFill>
              </a:rPr>
              <a:t>Host Code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3030538" y="1273175"/>
            <a:ext cx="3827462" cy="2971800"/>
          </a:xfrm>
        </p:spPr>
        <p:txBody>
          <a:bodyPr>
            <a:normAutofit/>
          </a:bodyPr>
          <a:lstStyle/>
          <a:p>
            <a:pPr>
              <a:buNone/>
              <a:tabLst>
                <a:tab pos="0" algn="l"/>
                <a:tab pos="685800" algn="l"/>
                <a:tab pos="1371600" algn="l"/>
                <a:tab pos="2057400" algn="l"/>
                <a:tab pos="2743200" algn="l"/>
                <a:tab pos="3429000" algn="l"/>
                <a:tab pos="4114800" algn="l"/>
                <a:tab pos="4800600" algn="l"/>
                <a:tab pos="5486400" algn="l"/>
                <a:tab pos="6172200" algn="l"/>
                <a:tab pos="6858000" algn="l"/>
                <a:tab pos="7543800" algn="l"/>
              </a:tabLst>
              <a:defRPr/>
            </a:pPr>
            <a:r>
              <a:rPr lang="en-US" sz="1050" dirty="0">
                <a:solidFill>
                  <a:srgbClr val="000000"/>
                </a:solidFill>
                <a:latin typeface="Arial" charset="0"/>
              </a:rPr>
              <a:t>#include &lt;</a:t>
            </a:r>
            <a:r>
              <a:rPr lang="en-US" sz="1050" dirty="0" err="1">
                <a:solidFill>
                  <a:srgbClr val="000000"/>
                </a:solidFill>
                <a:latin typeface="Arial" charset="0"/>
              </a:rPr>
              <a:t>cuda.h</a:t>
            </a:r>
            <a:r>
              <a:rPr lang="en-US" sz="1050" dirty="0">
                <a:solidFill>
                  <a:srgbClr val="000000"/>
                </a:solidFill>
                <a:latin typeface="Arial" charset="0"/>
              </a:rPr>
              <a:t>&gt;</a:t>
            </a:r>
          </a:p>
          <a:p>
            <a:pPr>
              <a:buNone/>
              <a:tabLst>
                <a:tab pos="0" algn="l"/>
                <a:tab pos="685800" algn="l"/>
                <a:tab pos="1371600" algn="l"/>
                <a:tab pos="2057400" algn="l"/>
                <a:tab pos="2743200" algn="l"/>
                <a:tab pos="3429000" algn="l"/>
                <a:tab pos="4114800" algn="l"/>
                <a:tab pos="4800600" algn="l"/>
                <a:tab pos="5486400" algn="l"/>
                <a:tab pos="6172200" algn="l"/>
                <a:tab pos="6858000" algn="l"/>
                <a:tab pos="7543800" algn="l"/>
              </a:tabLst>
              <a:defRPr/>
            </a:pPr>
            <a:r>
              <a:rPr lang="en-US" sz="1050" dirty="0">
                <a:solidFill>
                  <a:srgbClr val="000000"/>
                </a:solidFill>
                <a:latin typeface="Arial" charset="0"/>
              </a:rPr>
              <a:t>void </a:t>
            </a:r>
            <a:r>
              <a:rPr lang="en-US" sz="1050" dirty="0" err="1" smtClean="0">
                <a:solidFill>
                  <a:srgbClr val="000000"/>
                </a:solidFill>
                <a:latin typeface="Arial" charset="0"/>
              </a:rPr>
              <a:t>vecAdd</a:t>
            </a:r>
            <a:r>
              <a:rPr lang="en-US" sz="1050" dirty="0" smtClean="0">
                <a:solidFill>
                  <a:srgbClr val="000000"/>
                </a:solidFill>
                <a:latin typeface="Arial" charset="0"/>
              </a:rPr>
              <a:t>(float *</a:t>
            </a:r>
            <a:r>
              <a:rPr lang="en-US" sz="1050" dirty="0" err="1" smtClean="0">
                <a:solidFill>
                  <a:srgbClr val="000000"/>
                </a:solidFill>
                <a:latin typeface="Arial" charset="0"/>
              </a:rPr>
              <a:t>h_A</a:t>
            </a:r>
            <a:r>
              <a:rPr lang="en-US" sz="1050" dirty="0">
                <a:solidFill>
                  <a:srgbClr val="000000"/>
                </a:solidFill>
                <a:latin typeface="Arial" charset="0"/>
              </a:rPr>
              <a:t>, </a:t>
            </a:r>
            <a:r>
              <a:rPr lang="en-US" sz="1050" dirty="0" smtClean="0">
                <a:solidFill>
                  <a:srgbClr val="000000"/>
                </a:solidFill>
                <a:latin typeface="Arial" charset="0"/>
              </a:rPr>
              <a:t>float *</a:t>
            </a:r>
            <a:r>
              <a:rPr lang="en-US" sz="1050" dirty="0" err="1" smtClean="0">
                <a:solidFill>
                  <a:srgbClr val="000000"/>
                </a:solidFill>
                <a:latin typeface="Arial" charset="0"/>
              </a:rPr>
              <a:t>h_B</a:t>
            </a:r>
            <a:r>
              <a:rPr lang="en-US" sz="1050" dirty="0">
                <a:solidFill>
                  <a:srgbClr val="000000"/>
                </a:solidFill>
                <a:latin typeface="Arial" charset="0"/>
              </a:rPr>
              <a:t>, </a:t>
            </a:r>
            <a:r>
              <a:rPr lang="en-US" sz="1050" dirty="0" smtClean="0">
                <a:solidFill>
                  <a:srgbClr val="000000"/>
                </a:solidFill>
                <a:latin typeface="Arial" charset="0"/>
              </a:rPr>
              <a:t>float *</a:t>
            </a:r>
            <a:r>
              <a:rPr lang="en-US" sz="1050" dirty="0" err="1" smtClean="0">
                <a:solidFill>
                  <a:srgbClr val="000000"/>
                </a:solidFill>
                <a:latin typeface="Arial" charset="0"/>
              </a:rPr>
              <a:t>h_C</a:t>
            </a:r>
            <a:r>
              <a:rPr lang="en-US" sz="1050" dirty="0">
                <a:solidFill>
                  <a:srgbClr val="000000"/>
                </a:solidFill>
                <a:latin typeface="Arial" charset="0"/>
              </a:rPr>
              <a:t>, </a:t>
            </a:r>
            <a:r>
              <a:rPr lang="en-US" sz="1050" dirty="0" err="1">
                <a:solidFill>
                  <a:srgbClr val="000000"/>
                </a:solidFill>
                <a:latin typeface="Arial" charset="0"/>
              </a:rPr>
              <a:t>int</a:t>
            </a:r>
            <a:r>
              <a:rPr lang="en-US" sz="1050" dirty="0">
                <a:solidFill>
                  <a:srgbClr val="000000"/>
                </a:solidFill>
                <a:latin typeface="Arial" charset="0"/>
              </a:rPr>
              <a:t> n)</a:t>
            </a:r>
            <a:r>
              <a:rPr lang="ar-SA" sz="1050" dirty="0">
                <a:solidFill>
                  <a:srgbClr val="000000"/>
                </a:solidFill>
                <a:latin typeface="Arial" charset="0"/>
              </a:rPr>
              <a:t>‏</a:t>
            </a:r>
            <a:endParaRPr lang="en-US" sz="1050" dirty="0">
              <a:solidFill>
                <a:srgbClr val="000000"/>
              </a:solidFill>
              <a:latin typeface="Arial" charset="0"/>
            </a:endParaRPr>
          </a:p>
          <a:p>
            <a:pPr>
              <a:buNone/>
              <a:tabLst>
                <a:tab pos="0" algn="l"/>
                <a:tab pos="685800" algn="l"/>
                <a:tab pos="1371600" algn="l"/>
                <a:tab pos="2057400" algn="l"/>
                <a:tab pos="2743200" algn="l"/>
                <a:tab pos="3429000" algn="l"/>
                <a:tab pos="4114800" algn="l"/>
                <a:tab pos="4800600" algn="l"/>
                <a:tab pos="5486400" algn="l"/>
                <a:tab pos="6172200" algn="l"/>
                <a:tab pos="6858000" algn="l"/>
                <a:tab pos="7543800" algn="l"/>
              </a:tabLst>
              <a:defRPr/>
            </a:pPr>
            <a:r>
              <a:rPr lang="en-US" sz="900" dirty="0">
                <a:solidFill>
                  <a:srgbClr val="000000"/>
                </a:solidFill>
                <a:latin typeface="Arial" charset="0"/>
              </a:rPr>
              <a:t>{</a:t>
            </a:r>
          </a:p>
          <a:p>
            <a:pPr>
              <a:buNone/>
              <a:tabLst>
                <a:tab pos="0" algn="l"/>
                <a:tab pos="685800" algn="l"/>
                <a:tab pos="1371600" algn="l"/>
                <a:tab pos="2057400" algn="l"/>
                <a:tab pos="2743200" algn="l"/>
                <a:tab pos="3429000" algn="l"/>
                <a:tab pos="4114800" algn="l"/>
                <a:tab pos="4800600" algn="l"/>
                <a:tab pos="5486400" algn="l"/>
                <a:tab pos="6172200" algn="l"/>
                <a:tab pos="6858000" algn="l"/>
                <a:tab pos="7543800" algn="l"/>
              </a:tabLst>
              <a:defRPr/>
            </a:pPr>
            <a:r>
              <a:rPr lang="en-US" sz="1050" dirty="0">
                <a:solidFill>
                  <a:srgbClr val="000000"/>
                </a:solidFill>
                <a:latin typeface="Arial" charset="0"/>
              </a:rPr>
              <a:t>   </a:t>
            </a:r>
            <a:r>
              <a:rPr lang="en-US" sz="900" dirty="0" err="1">
                <a:solidFill>
                  <a:srgbClr val="000000"/>
                </a:solidFill>
                <a:latin typeface="Arial" charset="0"/>
              </a:rPr>
              <a:t>int</a:t>
            </a:r>
            <a:r>
              <a:rPr lang="en-US" sz="900" dirty="0">
                <a:solidFill>
                  <a:srgbClr val="000000"/>
                </a:solidFill>
                <a:latin typeface="Arial" charset="0"/>
              </a:rPr>
              <a:t> size = n* </a:t>
            </a:r>
            <a:r>
              <a:rPr lang="en-US" sz="900" dirty="0" err="1">
                <a:solidFill>
                  <a:srgbClr val="000000"/>
                </a:solidFill>
                <a:latin typeface="Arial" charset="0"/>
              </a:rPr>
              <a:t>sizeof</a:t>
            </a:r>
            <a:r>
              <a:rPr lang="en-US" sz="900" dirty="0">
                <a:solidFill>
                  <a:srgbClr val="000000"/>
                </a:solidFill>
                <a:latin typeface="Arial" charset="0"/>
              </a:rPr>
              <a:t>(float); </a:t>
            </a:r>
          </a:p>
          <a:p>
            <a:pPr>
              <a:buNone/>
              <a:tabLst>
                <a:tab pos="0" algn="l"/>
                <a:tab pos="685800" algn="l"/>
                <a:tab pos="1371600" algn="l"/>
                <a:tab pos="2057400" algn="l"/>
                <a:tab pos="2743200" algn="l"/>
                <a:tab pos="3429000" algn="l"/>
                <a:tab pos="4114800" algn="l"/>
                <a:tab pos="4800600" algn="l"/>
                <a:tab pos="5486400" algn="l"/>
                <a:tab pos="6172200" algn="l"/>
                <a:tab pos="6858000" algn="l"/>
                <a:tab pos="7543800" algn="l"/>
              </a:tabLst>
              <a:defRPr/>
            </a:pPr>
            <a:r>
              <a:rPr lang="en-US" sz="900" dirty="0">
                <a:solidFill>
                  <a:srgbClr val="000000"/>
                </a:solidFill>
              </a:rPr>
              <a:t>   float *</a:t>
            </a:r>
            <a:r>
              <a:rPr lang="en-US" sz="900" dirty="0" err="1">
                <a:solidFill>
                  <a:srgbClr val="000000"/>
                </a:solidFill>
              </a:rPr>
              <a:t>d_A</a:t>
            </a:r>
            <a:r>
              <a:rPr lang="en-US" sz="900" dirty="0">
                <a:solidFill>
                  <a:srgbClr val="000000"/>
                </a:solidFill>
              </a:rPr>
              <a:t>, *</a:t>
            </a:r>
            <a:r>
              <a:rPr lang="en-US" sz="900" dirty="0" err="1">
                <a:solidFill>
                  <a:srgbClr val="000000"/>
                </a:solidFill>
              </a:rPr>
              <a:t>d_B</a:t>
            </a:r>
            <a:r>
              <a:rPr lang="en-US" sz="900" dirty="0">
                <a:solidFill>
                  <a:srgbClr val="000000"/>
                </a:solidFill>
              </a:rPr>
              <a:t>, *</a:t>
            </a:r>
            <a:r>
              <a:rPr lang="en-US" sz="900" dirty="0" err="1">
                <a:solidFill>
                  <a:srgbClr val="000000"/>
                </a:solidFill>
              </a:rPr>
              <a:t>d_C</a:t>
            </a:r>
            <a:r>
              <a:rPr lang="en-US" sz="900" dirty="0" smtClean="0">
                <a:solidFill>
                  <a:srgbClr val="000000"/>
                </a:solidFill>
              </a:rPr>
              <a:t>;</a:t>
            </a:r>
          </a:p>
          <a:p>
            <a:pPr>
              <a:buNone/>
              <a:tabLst>
                <a:tab pos="0" algn="l"/>
                <a:tab pos="685800" algn="l"/>
                <a:tab pos="1371600" algn="l"/>
                <a:tab pos="2057400" algn="l"/>
                <a:tab pos="2743200" algn="l"/>
                <a:tab pos="3429000" algn="l"/>
                <a:tab pos="4114800" algn="l"/>
                <a:tab pos="4800600" algn="l"/>
                <a:tab pos="5486400" algn="l"/>
                <a:tab pos="6172200" algn="l"/>
                <a:tab pos="6858000" algn="l"/>
                <a:tab pos="7543800" algn="l"/>
              </a:tabLst>
              <a:defRPr/>
            </a:pPr>
            <a:r>
              <a:rPr lang="en-US" sz="900" dirty="0">
                <a:solidFill>
                  <a:srgbClr val="000000"/>
                </a:solidFill>
                <a:latin typeface="Arial" charset="0"/>
              </a:rPr>
              <a:t> </a:t>
            </a:r>
            <a:r>
              <a:rPr lang="en-US" sz="900" dirty="0" smtClean="0">
                <a:solidFill>
                  <a:srgbClr val="000000"/>
                </a:solidFill>
                <a:latin typeface="Arial" charset="0"/>
              </a:rPr>
              <a:t>  // Part 1</a:t>
            </a:r>
            <a:endParaRPr lang="en-US" sz="900" dirty="0">
              <a:solidFill>
                <a:srgbClr val="000000"/>
              </a:solidFill>
              <a:latin typeface="Arial" charset="0"/>
            </a:endParaRPr>
          </a:p>
          <a:p>
            <a:pPr>
              <a:buNone/>
              <a:tabLst>
                <a:tab pos="0" algn="l"/>
                <a:tab pos="685800" algn="l"/>
                <a:tab pos="1371600" algn="l"/>
                <a:tab pos="2057400" algn="l"/>
                <a:tab pos="2743200" algn="l"/>
                <a:tab pos="3429000" algn="l"/>
                <a:tab pos="4114800" algn="l"/>
                <a:tab pos="4800600" algn="l"/>
                <a:tab pos="5486400" algn="l"/>
                <a:tab pos="6172200" algn="l"/>
                <a:tab pos="6858000" algn="l"/>
                <a:tab pos="7543800" algn="l"/>
              </a:tabLst>
              <a:defRPr/>
            </a:pPr>
            <a:r>
              <a:rPr lang="en-US" sz="900" dirty="0" smtClean="0">
                <a:solidFill>
                  <a:srgbClr val="000000"/>
                </a:solidFill>
                <a:latin typeface="Arial" charset="0"/>
              </a:rPr>
              <a:t>   // </a:t>
            </a:r>
            <a:r>
              <a:rPr lang="en-US" sz="900" dirty="0">
                <a:solidFill>
                  <a:srgbClr val="000000"/>
                </a:solidFill>
                <a:latin typeface="Arial" charset="0"/>
              </a:rPr>
              <a:t>Allocate device memory for A, B, and C</a:t>
            </a:r>
          </a:p>
          <a:p>
            <a:pPr>
              <a:buNone/>
              <a:tabLst>
                <a:tab pos="0" algn="l"/>
                <a:tab pos="685800" algn="l"/>
                <a:tab pos="1371600" algn="l"/>
                <a:tab pos="2057400" algn="l"/>
                <a:tab pos="2743200" algn="l"/>
                <a:tab pos="3429000" algn="l"/>
                <a:tab pos="4114800" algn="l"/>
                <a:tab pos="4800600" algn="l"/>
                <a:tab pos="5486400" algn="l"/>
                <a:tab pos="6172200" algn="l"/>
                <a:tab pos="6858000" algn="l"/>
                <a:tab pos="7543800" algn="l"/>
              </a:tabLst>
              <a:defRPr/>
            </a:pPr>
            <a:r>
              <a:rPr lang="en-US" sz="900" dirty="0">
                <a:solidFill>
                  <a:srgbClr val="000000"/>
                </a:solidFill>
                <a:latin typeface="Arial" charset="0"/>
              </a:rPr>
              <a:t>   </a:t>
            </a:r>
            <a:r>
              <a:rPr lang="en-US" sz="900" dirty="0" smtClean="0">
                <a:solidFill>
                  <a:srgbClr val="000000"/>
                </a:solidFill>
                <a:latin typeface="Arial" charset="0"/>
              </a:rPr>
              <a:t>// </a:t>
            </a:r>
            <a:r>
              <a:rPr lang="en-US" sz="900" dirty="0">
                <a:solidFill>
                  <a:srgbClr val="000000"/>
                </a:solidFill>
                <a:latin typeface="Arial" charset="0"/>
              </a:rPr>
              <a:t>copy A and B to device memory </a:t>
            </a:r>
          </a:p>
          <a:p>
            <a:pPr>
              <a:buNone/>
              <a:tabLst>
                <a:tab pos="0" algn="l"/>
                <a:tab pos="685800" algn="l"/>
                <a:tab pos="1371600" algn="l"/>
                <a:tab pos="2057400" algn="l"/>
                <a:tab pos="2743200" algn="l"/>
                <a:tab pos="3429000" algn="l"/>
                <a:tab pos="4114800" algn="l"/>
                <a:tab pos="4800600" algn="l"/>
                <a:tab pos="5486400" algn="l"/>
                <a:tab pos="6172200" algn="l"/>
                <a:tab pos="6858000" algn="l"/>
                <a:tab pos="7543800" algn="l"/>
              </a:tabLst>
              <a:defRPr/>
            </a:pPr>
            <a:r>
              <a:rPr lang="en-US" sz="500" dirty="0">
                <a:solidFill>
                  <a:srgbClr val="000000"/>
                </a:solidFill>
                <a:latin typeface="Arial" charset="0"/>
              </a:rPr>
              <a:t>    </a:t>
            </a:r>
          </a:p>
          <a:p>
            <a:pPr marL="0" indent="0">
              <a:buNone/>
              <a:tabLst>
                <a:tab pos="0" algn="l"/>
                <a:tab pos="685800" algn="l"/>
                <a:tab pos="1371600" algn="l"/>
                <a:tab pos="2057400" algn="l"/>
                <a:tab pos="2743200" algn="l"/>
                <a:tab pos="3429000" algn="l"/>
                <a:tab pos="4114800" algn="l"/>
                <a:tab pos="4800600" algn="l"/>
                <a:tab pos="5486400" algn="l"/>
                <a:tab pos="6172200" algn="l"/>
                <a:tab pos="6858000" algn="l"/>
                <a:tab pos="7543800" algn="l"/>
              </a:tabLst>
              <a:defRPr/>
            </a:pPr>
            <a:r>
              <a:rPr lang="en-US" sz="900" dirty="0" smtClean="0">
                <a:solidFill>
                  <a:srgbClr val="000000"/>
                </a:solidFill>
                <a:latin typeface="Arial" charset="0"/>
              </a:rPr>
              <a:t>   // Part 2</a:t>
            </a:r>
          </a:p>
          <a:p>
            <a:pPr marL="0" indent="0">
              <a:buNone/>
              <a:tabLst>
                <a:tab pos="0" algn="l"/>
                <a:tab pos="685800" algn="l"/>
                <a:tab pos="1371600" algn="l"/>
                <a:tab pos="2057400" algn="l"/>
                <a:tab pos="2743200" algn="l"/>
                <a:tab pos="3429000" algn="l"/>
                <a:tab pos="4114800" algn="l"/>
                <a:tab pos="4800600" algn="l"/>
                <a:tab pos="5486400" algn="l"/>
                <a:tab pos="6172200" algn="l"/>
                <a:tab pos="6858000" algn="l"/>
                <a:tab pos="7543800" algn="l"/>
              </a:tabLst>
              <a:defRPr/>
            </a:pPr>
            <a:r>
              <a:rPr lang="en-US" sz="900" dirty="0">
                <a:solidFill>
                  <a:srgbClr val="000000"/>
                </a:solidFill>
                <a:latin typeface="Arial" charset="0"/>
              </a:rPr>
              <a:t> </a:t>
            </a:r>
            <a:r>
              <a:rPr lang="en-US" sz="900" dirty="0" smtClean="0">
                <a:solidFill>
                  <a:srgbClr val="000000"/>
                </a:solidFill>
                <a:latin typeface="Arial" charset="0"/>
              </a:rPr>
              <a:t>  // </a:t>
            </a:r>
            <a:r>
              <a:rPr lang="en-US" sz="900" dirty="0">
                <a:solidFill>
                  <a:srgbClr val="000000"/>
                </a:solidFill>
                <a:latin typeface="Arial" charset="0"/>
              </a:rPr>
              <a:t>Kernel launch code – the device performs the actual vector addition</a:t>
            </a:r>
          </a:p>
          <a:p>
            <a:pPr>
              <a:tabLst>
                <a:tab pos="0" algn="l"/>
                <a:tab pos="685800" algn="l"/>
                <a:tab pos="1371600" algn="l"/>
                <a:tab pos="2057400" algn="l"/>
                <a:tab pos="2743200" algn="l"/>
                <a:tab pos="3429000" algn="l"/>
                <a:tab pos="4114800" algn="l"/>
                <a:tab pos="4800600" algn="l"/>
                <a:tab pos="5486400" algn="l"/>
                <a:tab pos="6172200" algn="l"/>
                <a:tab pos="6858000" algn="l"/>
                <a:tab pos="7543800" algn="l"/>
              </a:tabLst>
              <a:defRPr/>
            </a:pPr>
            <a:endParaRPr lang="en-US" sz="500" dirty="0">
              <a:solidFill>
                <a:srgbClr val="000000"/>
              </a:solidFill>
              <a:latin typeface="Arial" charset="0"/>
            </a:endParaRPr>
          </a:p>
          <a:p>
            <a:pPr marL="0" indent="0">
              <a:buNone/>
              <a:tabLst>
                <a:tab pos="0" algn="l"/>
                <a:tab pos="685800" algn="l"/>
                <a:tab pos="1371600" algn="l"/>
                <a:tab pos="2057400" algn="l"/>
                <a:tab pos="2743200" algn="l"/>
                <a:tab pos="3429000" algn="l"/>
                <a:tab pos="4114800" algn="l"/>
                <a:tab pos="4800600" algn="l"/>
                <a:tab pos="5486400" algn="l"/>
                <a:tab pos="6172200" algn="l"/>
                <a:tab pos="6858000" algn="l"/>
                <a:tab pos="7543800" algn="l"/>
              </a:tabLst>
              <a:defRPr/>
            </a:pPr>
            <a:r>
              <a:rPr lang="en-US" sz="900" dirty="0" smtClean="0">
                <a:latin typeface="Arial" charset="0"/>
              </a:rPr>
              <a:t>   // Part 3</a:t>
            </a:r>
          </a:p>
          <a:p>
            <a:pPr marL="0" indent="0">
              <a:buNone/>
              <a:tabLst>
                <a:tab pos="0" algn="l"/>
                <a:tab pos="685800" algn="l"/>
                <a:tab pos="1371600" algn="l"/>
                <a:tab pos="2057400" algn="l"/>
                <a:tab pos="2743200" algn="l"/>
                <a:tab pos="3429000" algn="l"/>
                <a:tab pos="4114800" algn="l"/>
                <a:tab pos="4800600" algn="l"/>
                <a:tab pos="5486400" algn="l"/>
                <a:tab pos="6172200" algn="l"/>
                <a:tab pos="6858000" algn="l"/>
                <a:tab pos="7543800" algn="l"/>
              </a:tabLst>
              <a:defRPr/>
            </a:pPr>
            <a:r>
              <a:rPr lang="en-US" sz="900" dirty="0">
                <a:latin typeface="Arial" charset="0"/>
              </a:rPr>
              <a:t>	</a:t>
            </a:r>
            <a:r>
              <a:rPr lang="en-US" sz="900" dirty="0" smtClean="0">
                <a:latin typeface="Arial" charset="0"/>
              </a:rPr>
              <a:t>   // </a:t>
            </a:r>
            <a:r>
              <a:rPr lang="en-US" sz="900" dirty="0">
                <a:latin typeface="Arial" charset="0"/>
              </a:rPr>
              <a:t>copy C from the device </a:t>
            </a:r>
            <a:r>
              <a:rPr lang="en-US" sz="900" dirty="0" smtClean="0">
                <a:latin typeface="Arial" charset="0"/>
              </a:rPr>
              <a:t>memory</a:t>
            </a:r>
          </a:p>
          <a:p>
            <a:pPr marL="0" indent="0">
              <a:buNone/>
              <a:tabLst>
                <a:tab pos="0" algn="l"/>
                <a:tab pos="685800" algn="l"/>
                <a:tab pos="1371600" algn="l"/>
                <a:tab pos="2057400" algn="l"/>
                <a:tab pos="2743200" algn="l"/>
                <a:tab pos="3429000" algn="l"/>
                <a:tab pos="4114800" algn="l"/>
                <a:tab pos="4800600" algn="l"/>
                <a:tab pos="5486400" algn="l"/>
                <a:tab pos="6172200" algn="l"/>
                <a:tab pos="6858000" algn="l"/>
                <a:tab pos="7543800" algn="l"/>
              </a:tabLst>
              <a:defRPr/>
            </a:pPr>
            <a:r>
              <a:rPr lang="en-US" sz="900" dirty="0">
                <a:solidFill>
                  <a:schemeClr val="bg1"/>
                </a:solidFill>
                <a:latin typeface="Arial" charset="0"/>
              </a:rPr>
              <a:t> </a:t>
            </a:r>
            <a:r>
              <a:rPr lang="en-US" sz="900" dirty="0" smtClean="0">
                <a:solidFill>
                  <a:schemeClr val="bg1"/>
                </a:solidFill>
                <a:latin typeface="Arial" charset="0"/>
              </a:rPr>
              <a:t>  // </a:t>
            </a:r>
            <a:r>
              <a:rPr lang="en-US" sz="900" dirty="0">
                <a:solidFill>
                  <a:schemeClr val="bg1"/>
                </a:solidFill>
                <a:latin typeface="Arial" charset="0"/>
              </a:rPr>
              <a:t>Free device vectors</a:t>
            </a:r>
          </a:p>
          <a:p>
            <a:pPr marL="0" indent="0">
              <a:buNone/>
              <a:tabLst>
                <a:tab pos="0" algn="l"/>
                <a:tab pos="685800" algn="l"/>
                <a:tab pos="1371600" algn="l"/>
                <a:tab pos="2057400" algn="l"/>
                <a:tab pos="2743200" algn="l"/>
                <a:tab pos="3429000" algn="l"/>
                <a:tab pos="4114800" algn="l"/>
                <a:tab pos="4800600" algn="l"/>
                <a:tab pos="5486400" algn="l"/>
                <a:tab pos="6172200" algn="l"/>
                <a:tab pos="6858000" algn="l"/>
                <a:tab pos="7543800" algn="l"/>
              </a:tabLst>
              <a:defRPr/>
            </a:pPr>
            <a:r>
              <a:rPr lang="en-US" sz="900" dirty="0">
                <a:latin typeface="Arial" charset="0"/>
              </a:rPr>
              <a:t>}</a:t>
            </a:r>
          </a:p>
          <a:p>
            <a:pPr>
              <a:buNone/>
              <a:tabLst>
                <a:tab pos="0" algn="l"/>
                <a:tab pos="685800" algn="l"/>
                <a:tab pos="1371600" algn="l"/>
                <a:tab pos="2057400" algn="l"/>
                <a:tab pos="2743200" algn="l"/>
                <a:tab pos="3429000" algn="l"/>
                <a:tab pos="4114800" algn="l"/>
                <a:tab pos="4800600" algn="l"/>
                <a:tab pos="5486400" algn="l"/>
                <a:tab pos="6172200" algn="l"/>
                <a:tab pos="6858000" algn="l"/>
                <a:tab pos="7543800" algn="l"/>
              </a:tabLst>
              <a:defRPr/>
            </a:pPr>
            <a:endParaRPr lang="en-US" sz="1050" dirty="0">
              <a:solidFill>
                <a:srgbClr val="000000"/>
              </a:solidFill>
              <a:latin typeface="Arial" charset="0"/>
            </a:endParaRPr>
          </a:p>
          <a:p>
            <a:pPr marL="0" indent="0">
              <a:buNone/>
            </a:pPr>
            <a:endParaRPr lang="en-US" sz="1050" dirty="0"/>
          </a:p>
        </p:txBody>
      </p:sp>
      <p:sp>
        <p:nvSpPr>
          <p:cNvPr id="17422" name="Slide Number Placeholder 13"/>
          <p:cNvSpPr>
            <a:spLocks noGrp="1"/>
          </p:cNvSpPr>
          <p:nvPr>
            <p:ph type="sldNum" sz="quarter" idx="4294967295"/>
          </p:nvPr>
        </p:nvSpPr>
        <p:spPr>
          <a:xfrm>
            <a:off x="5429250" y="4175125"/>
            <a:ext cx="1428750" cy="25717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E909A3C-B771-4A9B-A5A5-307DC3287ABF}" type="slidenum">
              <a:rPr lang="en-US" smtClean="0"/>
              <a:pPr>
                <a:defRPr/>
              </a:pPr>
              <a:t>5</a:t>
            </a:fld>
            <a:endParaRPr lang="en-US" dirty="0" smtClean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10400" y="4381500"/>
            <a:ext cx="609600" cy="609600"/>
          </a:xfrm>
          <a:prstGeom prst="rect">
            <a:avLst/>
          </a:prstGeom>
        </p:spPr>
      </p:pic>
      <p:sp>
        <p:nvSpPr>
          <p:cNvPr id="16" name="TextBox 11"/>
          <p:cNvSpPr txBox="1">
            <a:spLocks noChangeArrowheads="1"/>
          </p:cNvSpPr>
          <p:nvPr/>
        </p:nvSpPr>
        <p:spPr bwMode="auto">
          <a:xfrm>
            <a:off x="1973627" y="1289100"/>
            <a:ext cx="638316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1500" dirty="0">
                <a:solidFill>
                  <a:schemeClr val="bg1"/>
                </a:solidFill>
              </a:rPr>
              <a:t>Part </a:t>
            </a:r>
            <a:r>
              <a:rPr lang="en-US" sz="1500" dirty="0">
                <a:solidFill>
                  <a:schemeClr val="bg1"/>
                </a:solidFill>
              </a:rPr>
              <a:t>2</a:t>
            </a:r>
            <a:endParaRPr lang="en-US"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4277917"/>
      </p:ext>
    </p:extLst>
  </p:cSld>
  <p:clrMapOvr>
    <a:masterClrMapping/>
  </p:clrMapOvr>
  <p:transition spd="med" advTm="5908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39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sz="2700" dirty="0"/>
              <a:t>Partial Overview of CUDA Memories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idx="1"/>
          </p:nvPr>
        </p:nvSpPr>
        <p:spPr>
          <a:xfrm>
            <a:off x="3595153" y="809626"/>
            <a:ext cx="3186647" cy="4023919"/>
          </a:xfrm>
        </p:spPr>
        <p:txBody>
          <a:bodyPr/>
          <a:lstStyle/>
          <a:p>
            <a:pPr marL="342900" indent="-342900">
              <a:defRPr/>
            </a:pPr>
            <a:r>
              <a:rPr lang="en-US" sz="1500" dirty="0"/>
              <a:t>Device code can:</a:t>
            </a:r>
          </a:p>
          <a:p>
            <a:pPr marL="731044" lvl="1" indent="-302419">
              <a:defRPr/>
            </a:pPr>
            <a:r>
              <a:rPr lang="en-US" sz="1500" dirty="0"/>
              <a:t>R/W per-thread </a:t>
            </a:r>
            <a:r>
              <a:rPr lang="en-US" sz="1500" dirty="0">
                <a:solidFill>
                  <a:schemeClr val="accent2"/>
                </a:solidFill>
              </a:rPr>
              <a:t>registers</a:t>
            </a:r>
          </a:p>
          <a:p>
            <a:pPr marL="731044" lvl="1" indent="-302419">
              <a:defRPr/>
            </a:pPr>
            <a:r>
              <a:rPr lang="en-US" sz="1500" dirty="0"/>
              <a:t>R/W all-shared </a:t>
            </a:r>
            <a:r>
              <a:rPr lang="en-US" sz="1500" dirty="0">
                <a:solidFill>
                  <a:schemeClr val="accent2"/>
                </a:solidFill>
              </a:rPr>
              <a:t>global memory</a:t>
            </a:r>
          </a:p>
          <a:p>
            <a:pPr marL="642938" lvl="1" indent="-342900">
              <a:defRPr/>
            </a:pPr>
            <a:endParaRPr lang="en-US" sz="1200" dirty="0"/>
          </a:p>
          <a:p>
            <a:pPr marL="342900" indent="-342900">
              <a:defRPr/>
            </a:pPr>
            <a:r>
              <a:rPr lang="en-US" sz="1500" dirty="0"/>
              <a:t>Host code can</a:t>
            </a:r>
          </a:p>
          <a:p>
            <a:pPr marL="731044" lvl="1" indent="-302419">
              <a:defRPr/>
            </a:pPr>
            <a:r>
              <a:rPr lang="en-US" sz="1500" dirty="0"/>
              <a:t>Transfer data to/from per grid</a:t>
            </a:r>
            <a:r>
              <a:rPr lang="en-US" sz="1500" dirty="0">
                <a:solidFill>
                  <a:schemeClr val="accent2"/>
                </a:solidFill>
              </a:rPr>
              <a:t> global memory </a:t>
            </a:r>
          </a:p>
        </p:txBody>
      </p:sp>
      <p:sp>
        <p:nvSpPr>
          <p:cNvPr id="18458" name="Slide Number Placeholder 38"/>
          <p:cNvSpPr>
            <a:spLocks noGrp="1"/>
          </p:cNvSpPr>
          <p:nvPr>
            <p:ph type="sldNum" sz="quarter" idx="4294967295"/>
          </p:nvPr>
        </p:nvSpPr>
        <p:spPr>
          <a:xfrm>
            <a:off x="5429250" y="4224338"/>
            <a:ext cx="1428750" cy="25717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F4C886E6-A9CB-438C-8A98-E539CC0B7D4E}" type="slidenum">
              <a:rPr lang="en-US" smtClean="0"/>
              <a:pPr>
                <a:defRPr/>
              </a:pPr>
              <a:t>6</a:t>
            </a:fld>
            <a:endParaRPr lang="en-US" smtClean="0"/>
          </a:p>
        </p:txBody>
      </p:sp>
      <p:sp>
        <p:nvSpPr>
          <p:cNvPr id="41" name="Rectangle 40"/>
          <p:cNvSpPr/>
          <p:nvPr/>
        </p:nvSpPr>
        <p:spPr bwMode="auto">
          <a:xfrm>
            <a:off x="1602087" y="3422714"/>
            <a:ext cx="3314700" cy="513618"/>
          </a:xfrm>
          <a:prstGeom prst="rect">
            <a:avLst/>
          </a:prstGeom>
          <a:noFill/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en-US" sz="1200" dirty="0">
                <a:solidFill>
                  <a:schemeClr val="bg1"/>
                </a:solidFill>
              </a:rPr>
              <a:t>We will cover more memory types </a:t>
            </a:r>
            <a:r>
              <a:rPr lang="en-US" sz="1200" dirty="0" smtClean="0">
                <a:solidFill>
                  <a:schemeClr val="bg1"/>
                </a:solidFill>
              </a:rPr>
              <a:t> and more sophisticated memory models later</a:t>
            </a:r>
            <a:r>
              <a:rPr lang="en-US" sz="12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9" name="Text Box 88"/>
          <p:cNvSpPr txBox="1">
            <a:spLocks noChangeArrowheads="1"/>
          </p:cNvSpPr>
          <p:nvPr/>
        </p:nvSpPr>
        <p:spPr bwMode="auto">
          <a:xfrm>
            <a:off x="265923" y="2120791"/>
            <a:ext cx="474976" cy="600075"/>
          </a:xfrm>
          <a:prstGeom prst="rect">
            <a:avLst/>
          </a:prstGeom>
          <a:solidFill>
            <a:srgbClr val="99CCFF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endParaRPr lang="en-US" sz="900" b="1" dirty="0">
              <a:solidFill>
                <a:srgbClr val="003300"/>
              </a:solidFill>
            </a:endParaRPr>
          </a:p>
          <a:p>
            <a:pPr eaLnBrk="1" hangingPunct="1"/>
            <a:r>
              <a:rPr lang="en-US" sz="900" b="1" dirty="0">
                <a:solidFill>
                  <a:srgbClr val="003300"/>
                </a:solidFill>
              </a:rPr>
              <a:t>Host</a:t>
            </a:r>
          </a:p>
        </p:txBody>
      </p:sp>
      <p:sp>
        <p:nvSpPr>
          <p:cNvPr id="30" name="Text Box 57"/>
          <p:cNvSpPr txBox="1">
            <a:spLocks noChangeArrowheads="1"/>
          </p:cNvSpPr>
          <p:nvPr/>
        </p:nvSpPr>
        <p:spPr bwMode="auto">
          <a:xfrm>
            <a:off x="785109" y="1143001"/>
            <a:ext cx="2780705" cy="1656449"/>
          </a:xfrm>
          <a:prstGeom prst="rect">
            <a:avLst/>
          </a:prstGeom>
          <a:solidFill>
            <a:srgbClr val="99CCFF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90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(Device) Grid</a:t>
            </a:r>
          </a:p>
        </p:txBody>
      </p:sp>
      <p:sp>
        <p:nvSpPr>
          <p:cNvPr id="31" name="Text Box 60"/>
          <p:cNvSpPr txBox="1">
            <a:spLocks noChangeArrowheads="1"/>
          </p:cNvSpPr>
          <p:nvPr/>
        </p:nvSpPr>
        <p:spPr bwMode="auto">
          <a:xfrm>
            <a:off x="904097" y="2390564"/>
            <a:ext cx="2628900" cy="285750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750" b="1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</a:t>
            </a:r>
          </a:p>
          <a:p>
            <a:pPr eaLnBrk="1" hangingPunct="1"/>
            <a:r>
              <a:rPr lang="en-US" sz="750" b="1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Memory</a:t>
            </a:r>
            <a:endParaRPr lang="en-US" sz="75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 Box 61"/>
          <p:cNvSpPr txBox="1">
            <a:spLocks noChangeArrowheads="1"/>
          </p:cNvSpPr>
          <p:nvPr/>
        </p:nvSpPr>
        <p:spPr bwMode="auto">
          <a:xfrm>
            <a:off x="832735" y="1336749"/>
            <a:ext cx="1359694" cy="932284"/>
          </a:xfrm>
          <a:prstGeom prst="rect">
            <a:avLst/>
          </a:prstGeom>
          <a:solidFill>
            <a:srgbClr val="FFCC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900" b="1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 (0, 0)</a:t>
            </a:r>
          </a:p>
        </p:txBody>
      </p:sp>
      <p:sp>
        <p:nvSpPr>
          <p:cNvPr id="33" name="Text Box 63"/>
          <p:cNvSpPr txBox="1">
            <a:spLocks noChangeArrowheads="1"/>
          </p:cNvSpPr>
          <p:nvPr/>
        </p:nvSpPr>
        <p:spPr bwMode="auto">
          <a:xfrm>
            <a:off x="888816" y="1613520"/>
            <a:ext cx="607024" cy="502817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10972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0)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 Box 64"/>
          <p:cNvSpPr txBox="1">
            <a:spLocks noChangeArrowheads="1"/>
          </p:cNvSpPr>
          <p:nvPr/>
        </p:nvSpPr>
        <p:spPr bwMode="auto">
          <a:xfrm>
            <a:off x="935265" y="1710786"/>
            <a:ext cx="531017" cy="175811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Line 67"/>
          <p:cNvSpPr>
            <a:spLocks noChangeShapeType="1"/>
          </p:cNvSpPr>
          <p:nvPr/>
        </p:nvSpPr>
        <p:spPr bwMode="auto">
          <a:xfrm>
            <a:off x="1178112" y="2138005"/>
            <a:ext cx="0" cy="257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Line 73"/>
          <p:cNvSpPr>
            <a:spLocks noChangeShapeType="1"/>
          </p:cNvSpPr>
          <p:nvPr/>
        </p:nvSpPr>
        <p:spPr bwMode="auto">
          <a:xfrm>
            <a:off x="1863912" y="2138005"/>
            <a:ext cx="0" cy="257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Text Box 74"/>
          <p:cNvSpPr txBox="1">
            <a:spLocks noChangeArrowheads="1"/>
          </p:cNvSpPr>
          <p:nvPr/>
        </p:nvSpPr>
        <p:spPr bwMode="auto">
          <a:xfrm>
            <a:off x="2230528" y="1334986"/>
            <a:ext cx="1308497" cy="934046"/>
          </a:xfrm>
          <a:prstGeom prst="rect">
            <a:avLst/>
          </a:prstGeom>
          <a:solidFill>
            <a:srgbClr val="FFCC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90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 (0, 1)</a:t>
            </a:r>
            <a:endParaRPr lang="en-US" sz="18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Line 80"/>
          <p:cNvSpPr>
            <a:spLocks noChangeShapeType="1"/>
          </p:cNvSpPr>
          <p:nvPr/>
        </p:nvSpPr>
        <p:spPr bwMode="auto">
          <a:xfrm>
            <a:off x="2606862" y="2140445"/>
            <a:ext cx="0" cy="257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Line 86"/>
          <p:cNvSpPr>
            <a:spLocks noChangeShapeType="1"/>
          </p:cNvSpPr>
          <p:nvPr/>
        </p:nvSpPr>
        <p:spPr bwMode="auto">
          <a:xfrm>
            <a:off x="3235512" y="2125331"/>
            <a:ext cx="0" cy="257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Line 89"/>
          <p:cNvSpPr>
            <a:spLocks noChangeShapeType="1"/>
          </p:cNvSpPr>
          <p:nvPr/>
        </p:nvSpPr>
        <p:spPr bwMode="auto">
          <a:xfrm flipV="1">
            <a:off x="665974" y="2310100"/>
            <a:ext cx="236935" cy="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Text Box 63"/>
          <p:cNvSpPr txBox="1">
            <a:spLocks noChangeArrowheads="1"/>
          </p:cNvSpPr>
          <p:nvPr/>
        </p:nvSpPr>
        <p:spPr bwMode="auto">
          <a:xfrm>
            <a:off x="2274739" y="1622515"/>
            <a:ext cx="607024" cy="502817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10972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0)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Text Box 64"/>
          <p:cNvSpPr txBox="1">
            <a:spLocks noChangeArrowheads="1"/>
          </p:cNvSpPr>
          <p:nvPr/>
        </p:nvSpPr>
        <p:spPr bwMode="auto">
          <a:xfrm>
            <a:off x="2321188" y="1719781"/>
            <a:ext cx="531017" cy="175811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" name="Text Box 63"/>
          <p:cNvSpPr txBox="1">
            <a:spLocks noChangeArrowheads="1"/>
          </p:cNvSpPr>
          <p:nvPr/>
        </p:nvSpPr>
        <p:spPr bwMode="auto">
          <a:xfrm>
            <a:off x="1551921" y="1613520"/>
            <a:ext cx="607024" cy="502817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10972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1)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Text Box 64"/>
          <p:cNvSpPr txBox="1">
            <a:spLocks noChangeArrowheads="1"/>
          </p:cNvSpPr>
          <p:nvPr/>
        </p:nvSpPr>
        <p:spPr bwMode="auto">
          <a:xfrm>
            <a:off x="1598370" y="1710786"/>
            <a:ext cx="531017" cy="175811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Text Box 63"/>
          <p:cNvSpPr txBox="1">
            <a:spLocks noChangeArrowheads="1"/>
          </p:cNvSpPr>
          <p:nvPr/>
        </p:nvSpPr>
        <p:spPr bwMode="auto">
          <a:xfrm>
            <a:off x="2925973" y="1613520"/>
            <a:ext cx="607024" cy="502817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10972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1)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Text Box 64"/>
          <p:cNvSpPr txBox="1">
            <a:spLocks noChangeArrowheads="1"/>
          </p:cNvSpPr>
          <p:nvPr/>
        </p:nvSpPr>
        <p:spPr bwMode="auto">
          <a:xfrm>
            <a:off x="2972423" y="1710786"/>
            <a:ext cx="531017" cy="175811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104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261700"/>
      </p:ext>
    </p:extLst>
  </p:cSld>
  <p:clrMapOvr>
    <a:masterClrMapping/>
  </p:clrMapOvr>
  <p:transition advTm="9111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Title 35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CUDA Device Memory Management </a:t>
            </a:r>
            <a:r>
              <a:rPr lang="en-US" sz="2000" dirty="0" smtClean="0"/>
              <a:t>API </a:t>
            </a:r>
            <a:r>
              <a:rPr lang="en-US" sz="2000" dirty="0"/>
              <a:t>functions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idx="1"/>
          </p:nvPr>
        </p:nvSpPr>
        <p:spPr>
          <a:xfrm>
            <a:off x="3589820" y="819150"/>
            <a:ext cx="3191980" cy="4023919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sz="1500" dirty="0" err="1"/>
              <a:t>cudaMalloc</a:t>
            </a:r>
            <a:r>
              <a:rPr lang="en-US" sz="1500" dirty="0"/>
              <a:t>()</a:t>
            </a:r>
          </a:p>
          <a:p>
            <a:pPr lvl="1" eaLnBrk="1" hangingPunct="1">
              <a:defRPr/>
            </a:pPr>
            <a:r>
              <a:rPr lang="en-US" dirty="0" smtClean="0"/>
              <a:t>Allocates an object in the device </a:t>
            </a:r>
            <a:r>
              <a:rPr lang="en-US" u="sng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global memory</a:t>
            </a:r>
          </a:p>
          <a:p>
            <a:pPr lvl="1" eaLnBrk="1" hangingPunct="1">
              <a:defRPr/>
            </a:pPr>
            <a:r>
              <a:rPr lang="en-US" dirty="0" smtClean="0"/>
              <a:t>Two parameters</a:t>
            </a:r>
          </a:p>
          <a:p>
            <a:pPr lvl="2" eaLnBrk="1" hangingPunct="1">
              <a:defRPr/>
            </a:pPr>
            <a:r>
              <a:rPr lang="en-US" sz="1200" b="1" dirty="0"/>
              <a:t>Address of a pointe</a:t>
            </a:r>
            <a:r>
              <a:rPr lang="en-US" sz="1200" dirty="0"/>
              <a:t>r to the allocated object</a:t>
            </a:r>
          </a:p>
          <a:p>
            <a:pPr lvl="2" eaLnBrk="1" hangingPunct="1">
              <a:defRPr/>
            </a:pPr>
            <a:r>
              <a:rPr lang="en-US" sz="1200" b="1" dirty="0"/>
              <a:t>Size of</a:t>
            </a:r>
            <a:r>
              <a:rPr lang="en-US" sz="1200" dirty="0"/>
              <a:t> allocated object in terms of bytes</a:t>
            </a:r>
          </a:p>
          <a:p>
            <a:pPr eaLnBrk="1" hangingPunct="1">
              <a:defRPr/>
            </a:pPr>
            <a:r>
              <a:rPr lang="en-US" sz="1500" dirty="0" err="1"/>
              <a:t>cudaFree</a:t>
            </a:r>
            <a:r>
              <a:rPr lang="en-US" sz="1500" dirty="0"/>
              <a:t>()</a:t>
            </a:r>
          </a:p>
          <a:p>
            <a:pPr lvl="1" eaLnBrk="1" hangingPunct="1">
              <a:defRPr/>
            </a:pPr>
            <a:r>
              <a:rPr lang="en-US" dirty="0" smtClean="0"/>
              <a:t>Frees object from device global </a:t>
            </a:r>
            <a:r>
              <a:rPr lang="en-US" dirty="0" smtClean="0"/>
              <a:t>memory</a:t>
            </a:r>
          </a:p>
          <a:p>
            <a:pPr lvl="1" eaLnBrk="1" hangingPunct="1">
              <a:defRPr/>
            </a:pPr>
            <a:r>
              <a:rPr lang="en-US" dirty="0" smtClean="0"/>
              <a:t>One parameter</a:t>
            </a:r>
            <a:endParaRPr lang="en-US" dirty="0" smtClean="0"/>
          </a:p>
          <a:p>
            <a:pPr lvl="2" eaLnBrk="1" hangingPunct="1">
              <a:defRPr/>
            </a:pPr>
            <a:r>
              <a:rPr lang="en-US" sz="1200" b="1" dirty="0"/>
              <a:t>Pointer </a:t>
            </a:r>
            <a:r>
              <a:rPr lang="en-US" sz="1200" dirty="0"/>
              <a:t>to freed object</a:t>
            </a:r>
          </a:p>
        </p:txBody>
      </p:sp>
      <p:sp>
        <p:nvSpPr>
          <p:cNvPr id="24" name="Text Box 88"/>
          <p:cNvSpPr txBox="1">
            <a:spLocks noChangeArrowheads="1"/>
          </p:cNvSpPr>
          <p:nvPr/>
        </p:nvSpPr>
        <p:spPr bwMode="auto">
          <a:xfrm>
            <a:off x="265922" y="2120791"/>
            <a:ext cx="474976" cy="600075"/>
          </a:xfrm>
          <a:prstGeom prst="rect">
            <a:avLst/>
          </a:prstGeom>
          <a:solidFill>
            <a:srgbClr val="99CCFF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endParaRPr lang="en-US" sz="900" b="1" dirty="0">
              <a:solidFill>
                <a:srgbClr val="003300"/>
              </a:solidFill>
            </a:endParaRPr>
          </a:p>
          <a:p>
            <a:pPr eaLnBrk="1" hangingPunct="1"/>
            <a:r>
              <a:rPr lang="en-US" sz="900" b="1" dirty="0">
                <a:solidFill>
                  <a:srgbClr val="003300"/>
                </a:solidFill>
              </a:rPr>
              <a:t>Host</a:t>
            </a:r>
          </a:p>
        </p:txBody>
      </p:sp>
      <p:sp>
        <p:nvSpPr>
          <p:cNvPr id="25" name="Text Box 57"/>
          <p:cNvSpPr txBox="1">
            <a:spLocks noChangeArrowheads="1"/>
          </p:cNvSpPr>
          <p:nvPr/>
        </p:nvSpPr>
        <p:spPr bwMode="auto">
          <a:xfrm>
            <a:off x="785108" y="1143001"/>
            <a:ext cx="2780705" cy="1656449"/>
          </a:xfrm>
          <a:prstGeom prst="rect">
            <a:avLst/>
          </a:prstGeom>
          <a:solidFill>
            <a:srgbClr val="99CCFF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90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(Device) Grid</a:t>
            </a:r>
          </a:p>
        </p:txBody>
      </p:sp>
      <p:sp>
        <p:nvSpPr>
          <p:cNvPr id="26" name="Text Box 60"/>
          <p:cNvSpPr txBox="1">
            <a:spLocks noChangeArrowheads="1"/>
          </p:cNvSpPr>
          <p:nvPr/>
        </p:nvSpPr>
        <p:spPr bwMode="auto">
          <a:xfrm>
            <a:off x="904096" y="2390564"/>
            <a:ext cx="2628900" cy="285750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750" b="1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</a:t>
            </a:r>
          </a:p>
          <a:p>
            <a:pPr eaLnBrk="1" hangingPunct="1"/>
            <a:r>
              <a:rPr lang="en-US" sz="750" b="1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Memory</a:t>
            </a:r>
            <a:endParaRPr lang="en-US" sz="75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 Box 61"/>
          <p:cNvSpPr txBox="1">
            <a:spLocks noChangeArrowheads="1"/>
          </p:cNvSpPr>
          <p:nvPr/>
        </p:nvSpPr>
        <p:spPr bwMode="auto">
          <a:xfrm>
            <a:off x="832734" y="1336749"/>
            <a:ext cx="1359694" cy="932284"/>
          </a:xfrm>
          <a:prstGeom prst="rect">
            <a:avLst/>
          </a:prstGeom>
          <a:solidFill>
            <a:srgbClr val="FFCC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900" b="1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 (0, 0)</a:t>
            </a:r>
          </a:p>
        </p:txBody>
      </p:sp>
      <p:sp>
        <p:nvSpPr>
          <p:cNvPr id="28" name="Text Box 63"/>
          <p:cNvSpPr txBox="1">
            <a:spLocks noChangeArrowheads="1"/>
          </p:cNvSpPr>
          <p:nvPr/>
        </p:nvSpPr>
        <p:spPr bwMode="auto">
          <a:xfrm>
            <a:off x="888815" y="1613520"/>
            <a:ext cx="607024" cy="502817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10972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0)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Text Box 64"/>
          <p:cNvSpPr txBox="1">
            <a:spLocks noChangeArrowheads="1"/>
          </p:cNvSpPr>
          <p:nvPr/>
        </p:nvSpPr>
        <p:spPr bwMode="auto">
          <a:xfrm>
            <a:off x="935264" y="1710786"/>
            <a:ext cx="531017" cy="175811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Line 67"/>
          <p:cNvSpPr>
            <a:spLocks noChangeShapeType="1"/>
          </p:cNvSpPr>
          <p:nvPr/>
        </p:nvSpPr>
        <p:spPr bwMode="auto">
          <a:xfrm>
            <a:off x="1178111" y="2138005"/>
            <a:ext cx="0" cy="257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Line 73"/>
          <p:cNvSpPr>
            <a:spLocks noChangeShapeType="1"/>
          </p:cNvSpPr>
          <p:nvPr/>
        </p:nvSpPr>
        <p:spPr bwMode="auto">
          <a:xfrm>
            <a:off x="1863911" y="2138005"/>
            <a:ext cx="0" cy="257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 Box 74"/>
          <p:cNvSpPr txBox="1">
            <a:spLocks noChangeArrowheads="1"/>
          </p:cNvSpPr>
          <p:nvPr/>
        </p:nvSpPr>
        <p:spPr bwMode="auto">
          <a:xfrm>
            <a:off x="2230527" y="1334986"/>
            <a:ext cx="1308497" cy="934046"/>
          </a:xfrm>
          <a:prstGeom prst="rect">
            <a:avLst/>
          </a:prstGeom>
          <a:solidFill>
            <a:srgbClr val="FFCC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90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 (0, 1)</a:t>
            </a:r>
            <a:endParaRPr lang="en-US" sz="18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Line 80"/>
          <p:cNvSpPr>
            <a:spLocks noChangeShapeType="1"/>
          </p:cNvSpPr>
          <p:nvPr/>
        </p:nvSpPr>
        <p:spPr bwMode="auto">
          <a:xfrm>
            <a:off x="2606861" y="2140445"/>
            <a:ext cx="0" cy="257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Line 86"/>
          <p:cNvSpPr>
            <a:spLocks noChangeShapeType="1"/>
          </p:cNvSpPr>
          <p:nvPr/>
        </p:nvSpPr>
        <p:spPr bwMode="auto">
          <a:xfrm>
            <a:off x="3235511" y="2125331"/>
            <a:ext cx="0" cy="257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Line 89"/>
          <p:cNvSpPr>
            <a:spLocks noChangeShapeType="1"/>
          </p:cNvSpPr>
          <p:nvPr/>
        </p:nvSpPr>
        <p:spPr bwMode="auto">
          <a:xfrm flipV="1">
            <a:off x="665973" y="2310100"/>
            <a:ext cx="236935" cy="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 Box 63"/>
          <p:cNvSpPr txBox="1">
            <a:spLocks noChangeArrowheads="1"/>
          </p:cNvSpPr>
          <p:nvPr/>
        </p:nvSpPr>
        <p:spPr bwMode="auto">
          <a:xfrm>
            <a:off x="2274738" y="1622515"/>
            <a:ext cx="607024" cy="502817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10972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0)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 Box 64"/>
          <p:cNvSpPr txBox="1">
            <a:spLocks noChangeArrowheads="1"/>
          </p:cNvSpPr>
          <p:nvPr/>
        </p:nvSpPr>
        <p:spPr bwMode="auto">
          <a:xfrm>
            <a:off x="2321187" y="1719781"/>
            <a:ext cx="531017" cy="175811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Text Box 63"/>
          <p:cNvSpPr txBox="1">
            <a:spLocks noChangeArrowheads="1"/>
          </p:cNvSpPr>
          <p:nvPr/>
        </p:nvSpPr>
        <p:spPr bwMode="auto">
          <a:xfrm>
            <a:off x="1551920" y="1613520"/>
            <a:ext cx="607024" cy="502817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10972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1)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Text Box 64"/>
          <p:cNvSpPr txBox="1">
            <a:spLocks noChangeArrowheads="1"/>
          </p:cNvSpPr>
          <p:nvPr/>
        </p:nvSpPr>
        <p:spPr bwMode="auto">
          <a:xfrm>
            <a:off x="1598369" y="1710786"/>
            <a:ext cx="531017" cy="175811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Text Box 63"/>
          <p:cNvSpPr txBox="1">
            <a:spLocks noChangeArrowheads="1"/>
          </p:cNvSpPr>
          <p:nvPr/>
        </p:nvSpPr>
        <p:spPr bwMode="auto">
          <a:xfrm>
            <a:off x="2925972" y="1613520"/>
            <a:ext cx="607024" cy="502817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10972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1)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Text Box 64"/>
          <p:cNvSpPr txBox="1">
            <a:spLocks noChangeArrowheads="1"/>
          </p:cNvSpPr>
          <p:nvPr/>
        </p:nvSpPr>
        <p:spPr bwMode="auto">
          <a:xfrm>
            <a:off x="2972422" y="1710786"/>
            <a:ext cx="531017" cy="175811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3368202" y="1276350"/>
            <a:ext cx="609600" cy="1219200"/>
          </a:xfrm>
          <a:prstGeom prst="straightConnector1">
            <a:avLst/>
          </a:prstGeom>
          <a:ln w="762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519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7658">
        <p:fade/>
      </p:transition>
    </mc:Choice>
    <mc:Fallback xmlns="">
      <p:transition spd="med" advTm="9765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4" name="Title 39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sz="2100" dirty="0"/>
              <a:t>Host-Device Data Transfer </a:t>
            </a:r>
            <a:r>
              <a:rPr lang="en-US" sz="2100" dirty="0" smtClean="0"/>
              <a:t>API </a:t>
            </a:r>
            <a:r>
              <a:rPr lang="en-US" sz="2100" dirty="0"/>
              <a:t>functions</a:t>
            </a:r>
          </a:p>
        </p:txBody>
      </p:sp>
      <p:sp>
        <p:nvSpPr>
          <p:cNvPr id="20485" name="Rectangle 3"/>
          <p:cNvSpPr>
            <a:spLocks noGrp="1" noChangeArrowheads="1"/>
          </p:cNvSpPr>
          <p:nvPr>
            <p:ph idx="1"/>
          </p:nvPr>
        </p:nvSpPr>
        <p:spPr>
          <a:xfrm>
            <a:off x="3581400" y="809626"/>
            <a:ext cx="3096999" cy="4023919"/>
          </a:xfrm>
        </p:spPr>
        <p:txBody>
          <a:bodyPr>
            <a:normAutofit/>
          </a:bodyPr>
          <a:lstStyle/>
          <a:p>
            <a:pPr eaLnBrk="1" hangingPunct="1"/>
            <a:r>
              <a:rPr lang="en-US" sz="1800" dirty="0" err="1">
                <a:ea typeface="Times New Roman" pitchFamily="18" charset="0"/>
                <a:cs typeface="Courier New" pitchFamily="49" charset="0"/>
              </a:rPr>
              <a:t>cudaMemcpy</a:t>
            </a:r>
            <a:r>
              <a:rPr lang="en-US" sz="1800" dirty="0">
                <a:ea typeface="Times New Roman" pitchFamily="18" charset="0"/>
                <a:cs typeface="Courier New" pitchFamily="49" charset="0"/>
              </a:rPr>
              <a:t>()</a:t>
            </a:r>
          </a:p>
          <a:p>
            <a:pPr lvl="1" eaLnBrk="1" hangingPunct="1"/>
            <a:r>
              <a:rPr lang="en-US" dirty="0" smtClean="0">
                <a:ea typeface="Times New Roman" pitchFamily="18" charset="0"/>
                <a:cs typeface="Courier New" pitchFamily="49" charset="0"/>
              </a:rPr>
              <a:t>memory data transfer</a:t>
            </a:r>
          </a:p>
          <a:p>
            <a:pPr lvl="1" eaLnBrk="1" hangingPunct="1"/>
            <a:r>
              <a:rPr lang="en-US" dirty="0" smtClean="0">
                <a:ea typeface="Times New Roman" pitchFamily="18" charset="0"/>
                <a:cs typeface="Courier New" pitchFamily="49" charset="0"/>
              </a:rPr>
              <a:t>Requires four parameters</a:t>
            </a:r>
          </a:p>
          <a:p>
            <a:pPr lvl="2" eaLnBrk="1" hangingPunct="1"/>
            <a:r>
              <a:rPr lang="en-US" dirty="0" smtClean="0">
                <a:ea typeface="Times New Roman" pitchFamily="18" charset="0"/>
                <a:cs typeface="Courier New" pitchFamily="49" charset="0"/>
              </a:rPr>
              <a:t>Pointer to destination </a:t>
            </a:r>
          </a:p>
          <a:p>
            <a:pPr lvl="2" eaLnBrk="1" hangingPunct="1"/>
            <a:r>
              <a:rPr lang="en-US" dirty="0" smtClean="0">
                <a:ea typeface="Times New Roman" pitchFamily="18" charset="0"/>
                <a:cs typeface="Courier New" pitchFamily="49" charset="0"/>
              </a:rPr>
              <a:t>Pointer to source</a:t>
            </a:r>
          </a:p>
          <a:p>
            <a:pPr lvl="2" eaLnBrk="1" hangingPunct="1"/>
            <a:r>
              <a:rPr lang="en-US" dirty="0" smtClean="0">
                <a:ea typeface="Times New Roman" pitchFamily="18" charset="0"/>
                <a:cs typeface="Courier New" pitchFamily="49" charset="0"/>
              </a:rPr>
              <a:t>Number of bytes copied</a:t>
            </a:r>
          </a:p>
          <a:p>
            <a:pPr lvl="2" eaLnBrk="1" hangingPunct="1"/>
            <a:r>
              <a:rPr lang="en-US" dirty="0" smtClean="0">
                <a:ea typeface="Times New Roman" pitchFamily="18" charset="0"/>
                <a:cs typeface="Courier New" pitchFamily="49" charset="0"/>
              </a:rPr>
              <a:t>Type/Direction of transfer</a:t>
            </a:r>
          </a:p>
          <a:p>
            <a:pPr lvl="2" eaLnBrk="1" hangingPunct="1"/>
            <a:endParaRPr lang="en-US" dirty="0">
              <a:ea typeface="Times New Roman" pitchFamily="18" charset="0"/>
              <a:cs typeface="Courier New" pitchFamily="49" charset="0"/>
            </a:endParaRPr>
          </a:p>
          <a:p>
            <a:pPr lvl="1" eaLnBrk="1" hangingPunct="1"/>
            <a:r>
              <a:rPr lang="en-US" dirty="0" smtClean="0">
                <a:ea typeface="Times New Roman" pitchFamily="18" charset="0"/>
                <a:cs typeface="Courier New" pitchFamily="49" charset="0"/>
              </a:rPr>
              <a:t>Transfer to device is asynchronous</a:t>
            </a:r>
          </a:p>
        </p:txBody>
      </p:sp>
      <p:sp>
        <p:nvSpPr>
          <p:cNvPr id="30" name="Text Box 88"/>
          <p:cNvSpPr txBox="1">
            <a:spLocks noChangeArrowheads="1"/>
          </p:cNvSpPr>
          <p:nvPr/>
        </p:nvSpPr>
        <p:spPr bwMode="auto">
          <a:xfrm>
            <a:off x="265879" y="2120791"/>
            <a:ext cx="474976" cy="600075"/>
          </a:xfrm>
          <a:prstGeom prst="rect">
            <a:avLst/>
          </a:prstGeom>
          <a:solidFill>
            <a:srgbClr val="99CCFF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endParaRPr lang="en-US" sz="900" b="1" dirty="0">
              <a:solidFill>
                <a:srgbClr val="003300"/>
              </a:solidFill>
            </a:endParaRPr>
          </a:p>
          <a:p>
            <a:pPr eaLnBrk="1" hangingPunct="1"/>
            <a:r>
              <a:rPr lang="en-US" sz="900" b="1" dirty="0">
                <a:solidFill>
                  <a:srgbClr val="003300"/>
                </a:solidFill>
              </a:rPr>
              <a:t>Host</a:t>
            </a:r>
          </a:p>
        </p:txBody>
      </p:sp>
      <p:sp>
        <p:nvSpPr>
          <p:cNvPr id="31" name="Text Box 57"/>
          <p:cNvSpPr txBox="1">
            <a:spLocks noChangeArrowheads="1"/>
          </p:cNvSpPr>
          <p:nvPr/>
        </p:nvSpPr>
        <p:spPr bwMode="auto">
          <a:xfrm>
            <a:off x="785065" y="1143001"/>
            <a:ext cx="2780705" cy="1656449"/>
          </a:xfrm>
          <a:prstGeom prst="rect">
            <a:avLst/>
          </a:prstGeom>
          <a:solidFill>
            <a:srgbClr val="99CCFF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90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(Device) Grid</a:t>
            </a:r>
          </a:p>
        </p:txBody>
      </p:sp>
      <p:sp>
        <p:nvSpPr>
          <p:cNvPr id="32" name="Text Box 60"/>
          <p:cNvSpPr txBox="1">
            <a:spLocks noChangeArrowheads="1"/>
          </p:cNvSpPr>
          <p:nvPr/>
        </p:nvSpPr>
        <p:spPr bwMode="auto">
          <a:xfrm>
            <a:off x="904053" y="2390564"/>
            <a:ext cx="2628900" cy="285750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750" b="1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</a:t>
            </a:r>
          </a:p>
          <a:p>
            <a:pPr eaLnBrk="1" hangingPunct="1"/>
            <a:r>
              <a:rPr lang="en-US" sz="750" b="1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Memory</a:t>
            </a:r>
            <a:endParaRPr lang="en-US" sz="75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 Box 61"/>
          <p:cNvSpPr txBox="1">
            <a:spLocks noChangeArrowheads="1"/>
          </p:cNvSpPr>
          <p:nvPr/>
        </p:nvSpPr>
        <p:spPr bwMode="auto">
          <a:xfrm>
            <a:off x="832691" y="1336749"/>
            <a:ext cx="1359694" cy="932284"/>
          </a:xfrm>
          <a:prstGeom prst="rect">
            <a:avLst/>
          </a:prstGeom>
          <a:solidFill>
            <a:srgbClr val="FFCC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900" b="1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 (0, 0)</a:t>
            </a:r>
          </a:p>
        </p:txBody>
      </p:sp>
      <p:sp>
        <p:nvSpPr>
          <p:cNvPr id="34" name="Text Box 63"/>
          <p:cNvSpPr txBox="1">
            <a:spLocks noChangeArrowheads="1"/>
          </p:cNvSpPr>
          <p:nvPr/>
        </p:nvSpPr>
        <p:spPr bwMode="auto">
          <a:xfrm>
            <a:off x="888772" y="1613520"/>
            <a:ext cx="607024" cy="502817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10972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0)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 Box 64"/>
          <p:cNvSpPr txBox="1">
            <a:spLocks noChangeArrowheads="1"/>
          </p:cNvSpPr>
          <p:nvPr/>
        </p:nvSpPr>
        <p:spPr bwMode="auto">
          <a:xfrm>
            <a:off x="935221" y="1710786"/>
            <a:ext cx="531017" cy="175811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Line 67"/>
          <p:cNvSpPr>
            <a:spLocks noChangeShapeType="1"/>
          </p:cNvSpPr>
          <p:nvPr/>
        </p:nvSpPr>
        <p:spPr bwMode="auto">
          <a:xfrm>
            <a:off x="1178068" y="2138005"/>
            <a:ext cx="0" cy="257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Line 73"/>
          <p:cNvSpPr>
            <a:spLocks noChangeShapeType="1"/>
          </p:cNvSpPr>
          <p:nvPr/>
        </p:nvSpPr>
        <p:spPr bwMode="auto">
          <a:xfrm>
            <a:off x="1863868" y="2138005"/>
            <a:ext cx="0" cy="257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 Box 74"/>
          <p:cNvSpPr txBox="1">
            <a:spLocks noChangeArrowheads="1"/>
          </p:cNvSpPr>
          <p:nvPr/>
        </p:nvSpPr>
        <p:spPr bwMode="auto">
          <a:xfrm>
            <a:off x="2230484" y="1334986"/>
            <a:ext cx="1308497" cy="934046"/>
          </a:xfrm>
          <a:prstGeom prst="rect">
            <a:avLst/>
          </a:prstGeom>
          <a:solidFill>
            <a:srgbClr val="FFCC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eaLnBrk="1" hangingPunct="1"/>
            <a:r>
              <a:rPr lang="en-US" sz="90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 (0, 1)</a:t>
            </a:r>
            <a:endParaRPr lang="en-US" sz="180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Line 80"/>
          <p:cNvSpPr>
            <a:spLocks noChangeShapeType="1"/>
          </p:cNvSpPr>
          <p:nvPr/>
        </p:nvSpPr>
        <p:spPr bwMode="auto">
          <a:xfrm>
            <a:off x="2606818" y="2140445"/>
            <a:ext cx="0" cy="257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Line 86"/>
          <p:cNvSpPr>
            <a:spLocks noChangeShapeType="1"/>
          </p:cNvSpPr>
          <p:nvPr/>
        </p:nvSpPr>
        <p:spPr bwMode="auto">
          <a:xfrm>
            <a:off x="3235468" y="2125331"/>
            <a:ext cx="0" cy="25717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Line 89"/>
          <p:cNvSpPr>
            <a:spLocks noChangeShapeType="1"/>
          </p:cNvSpPr>
          <p:nvPr/>
        </p:nvSpPr>
        <p:spPr bwMode="auto">
          <a:xfrm flipV="1">
            <a:off x="665930" y="2310100"/>
            <a:ext cx="236935" cy="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Text Box 63"/>
          <p:cNvSpPr txBox="1">
            <a:spLocks noChangeArrowheads="1"/>
          </p:cNvSpPr>
          <p:nvPr/>
        </p:nvSpPr>
        <p:spPr bwMode="auto">
          <a:xfrm>
            <a:off x="2274695" y="1622515"/>
            <a:ext cx="607024" cy="502817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10972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0)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Text Box 64"/>
          <p:cNvSpPr txBox="1">
            <a:spLocks noChangeArrowheads="1"/>
          </p:cNvSpPr>
          <p:nvPr/>
        </p:nvSpPr>
        <p:spPr bwMode="auto">
          <a:xfrm>
            <a:off x="2321144" y="1719781"/>
            <a:ext cx="531017" cy="175811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Text Box 63"/>
          <p:cNvSpPr txBox="1">
            <a:spLocks noChangeArrowheads="1"/>
          </p:cNvSpPr>
          <p:nvPr/>
        </p:nvSpPr>
        <p:spPr bwMode="auto">
          <a:xfrm>
            <a:off x="1551877" y="1613520"/>
            <a:ext cx="607024" cy="502817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10972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1)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Text Box 64"/>
          <p:cNvSpPr txBox="1">
            <a:spLocks noChangeArrowheads="1"/>
          </p:cNvSpPr>
          <p:nvPr/>
        </p:nvSpPr>
        <p:spPr bwMode="auto">
          <a:xfrm>
            <a:off x="1598326" y="1710786"/>
            <a:ext cx="531017" cy="175811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Text Box 63"/>
          <p:cNvSpPr txBox="1">
            <a:spLocks noChangeArrowheads="1"/>
          </p:cNvSpPr>
          <p:nvPr/>
        </p:nvSpPr>
        <p:spPr bwMode="auto">
          <a:xfrm>
            <a:off x="2925929" y="1613520"/>
            <a:ext cx="607024" cy="502817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109728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sz="750" b="1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Thread (0, 1)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Text Box 64"/>
          <p:cNvSpPr txBox="1">
            <a:spLocks noChangeArrowheads="1"/>
          </p:cNvSpPr>
          <p:nvPr/>
        </p:nvSpPr>
        <p:spPr bwMode="auto">
          <a:xfrm>
            <a:off x="2972379" y="1710786"/>
            <a:ext cx="531017" cy="175811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  <a:cs typeface="Arial" charset="0"/>
              </a:defRPr>
            </a:lvl9pPr>
          </a:lstStyle>
          <a:p>
            <a:pPr algn="ctr" eaLnBrk="1" hangingPunct="1"/>
            <a:r>
              <a:rPr lang="en-US" sz="750" b="1" dirty="0">
                <a:solidFill>
                  <a:srgbClr val="00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Registers</a:t>
            </a:r>
            <a:endParaRPr lang="en-US" sz="750" dirty="0">
              <a:solidFill>
                <a:srgbClr val="003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Oval 1"/>
          <p:cNvSpPr/>
          <p:nvPr/>
        </p:nvSpPr>
        <p:spPr>
          <a:xfrm>
            <a:off x="519481" y="2116337"/>
            <a:ext cx="514350" cy="3429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13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104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092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3466">
        <p:fade/>
      </p:transition>
    </mc:Choice>
    <mc:Fallback xmlns="">
      <p:transition spd="med" advTm="1234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Vector Addition Host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  <a:defRPr/>
            </a:pPr>
            <a:r>
              <a:rPr lang="en-US" sz="1050" dirty="0"/>
              <a:t>void </a:t>
            </a:r>
            <a:r>
              <a:rPr lang="en-US" sz="1050" dirty="0" err="1"/>
              <a:t>vecAdd</a:t>
            </a:r>
            <a:r>
              <a:rPr lang="en-US" sz="1050" dirty="0"/>
              <a:t>(float *</a:t>
            </a:r>
            <a:r>
              <a:rPr lang="en-US" sz="1050" dirty="0" err="1"/>
              <a:t>h_A</a:t>
            </a:r>
            <a:r>
              <a:rPr lang="en-US" sz="1050" dirty="0"/>
              <a:t>, float *</a:t>
            </a:r>
            <a:r>
              <a:rPr lang="en-US" sz="1050" dirty="0" err="1"/>
              <a:t>h_B</a:t>
            </a:r>
            <a:r>
              <a:rPr lang="en-US" sz="1050" dirty="0"/>
              <a:t>, float *</a:t>
            </a:r>
            <a:r>
              <a:rPr lang="en-US" sz="1050" dirty="0" err="1"/>
              <a:t>h_C</a:t>
            </a:r>
            <a:r>
              <a:rPr lang="en-US" sz="1050" dirty="0"/>
              <a:t>, </a:t>
            </a:r>
            <a:r>
              <a:rPr lang="en-US" sz="1050" dirty="0" err="1"/>
              <a:t>int</a:t>
            </a:r>
            <a:r>
              <a:rPr lang="en-US" sz="1050" dirty="0"/>
              <a:t> n)</a:t>
            </a:r>
          </a:p>
          <a:p>
            <a:pPr marL="0" indent="0">
              <a:buNone/>
              <a:defRPr/>
            </a:pPr>
            <a:r>
              <a:rPr lang="en-US" sz="900" dirty="0"/>
              <a:t>{</a:t>
            </a:r>
          </a:p>
          <a:p>
            <a:pPr marL="0" indent="0">
              <a:buNone/>
              <a:defRPr/>
            </a:pPr>
            <a:r>
              <a:rPr lang="en-US" sz="1050" dirty="0"/>
              <a:t>    </a:t>
            </a:r>
            <a:r>
              <a:rPr lang="en-US" sz="1050" dirty="0" err="1"/>
              <a:t>int</a:t>
            </a:r>
            <a:r>
              <a:rPr lang="en-US" sz="1050" dirty="0"/>
              <a:t> size = n * </a:t>
            </a:r>
            <a:r>
              <a:rPr lang="en-US" sz="1050" dirty="0" err="1"/>
              <a:t>sizeof</a:t>
            </a:r>
            <a:r>
              <a:rPr lang="en-US" sz="1050" dirty="0"/>
              <a:t>(float); float *</a:t>
            </a:r>
            <a:r>
              <a:rPr lang="en-US" sz="1050" dirty="0" err="1"/>
              <a:t>d_A</a:t>
            </a:r>
            <a:r>
              <a:rPr lang="en-US" sz="1050" dirty="0"/>
              <a:t>, *</a:t>
            </a:r>
            <a:r>
              <a:rPr lang="en-US" sz="1050" dirty="0" err="1"/>
              <a:t>d_B</a:t>
            </a:r>
            <a:r>
              <a:rPr lang="en-US" sz="1050" dirty="0"/>
              <a:t>, *</a:t>
            </a:r>
            <a:r>
              <a:rPr lang="en-US" sz="1050" dirty="0" err="1"/>
              <a:t>d_C</a:t>
            </a:r>
            <a:r>
              <a:rPr lang="en-US" sz="1050" dirty="0"/>
              <a:t>;</a:t>
            </a:r>
          </a:p>
          <a:p>
            <a:pPr>
              <a:defRPr/>
            </a:pPr>
            <a:endParaRPr lang="en-US" sz="300" dirty="0"/>
          </a:p>
          <a:p>
            <a:pPr marL="0" indent="0">
              <a:buNone/>
              <a:defRPr/>
            </a:pPr>
            <a:r>
              <a:rPr lang="en-US" sz="1050" dirty="0"/>
              <a:t>    </a:t>
            </a:r>
            <a:r>
              <a:rPr lang="en-US" sz="1050" dirty="0" err="1"/>
              <a:t>cudaMalloc</a:t>
            </a:r>
            <a:r>
              <a:rPr lang="en-US" sz="1050" dirty="0"/>
              <a:t>((void **) &amp;</a:t>
            </a:r>
            <a:r>
              <a:rPr lang="en-US" sz="1050" dirty="0" err="1"/>
              <a:t>d_A</a:t>
            </a:r>
            <a:r>
              <a:rPr lang="en-US" sz="1050" dirty="0"/>
              <a:t>, size);    </a:t>
            </a:r>
          </a:p>
          <a:p>
            <a:pPr marL="0" indent="0">
              <a:buNone/>
              <a:defRPr/>
            </a:pPr>
            <a:r>
              <a:rPr lang="en-US" sz="1050" b="1" dirty="0"/>
              <a:t>    </a:t>
            </a:r>
            <a:r>
              <a:rPr lang="en-US" sz="1050" b="1" dirty="0" err="1"/>
              <a:t>cudaMemcpy</a:t>
            </a:r>
            <a:r>
              <a:rPr lang="en-US" sz="1050" b="1" dirty="0"/>
              <a:t>(</a:t>
            </a:r>
            <a:r>
              <a:rPr lang="en-US" sz="1050" b="1" dirty="0" err="1"/>
              <a:t>d_A</a:t>
            </a:r>
            <a:r>
              <a:rPr lang="en-US" sz="1050" b="1" dirty="0"/>
              <a:t>, </a:t>
            </a:r>
            <a:r>
              <a:rPr lang="en-US" sz="1050" b="1" dirty="0" err="1"/>
              <a:t>h_A</a:t>
            </a:r>
            <a:r>
              <a:rPr lang="en-US" sz="1050" b="1" dirty="0"/>
              <a:t>, size, </a:t>
            </a:r>
            <a:r>
              <a:rPr lang="en-US" sz="1050" b="1" dirty="0" err="1"/>
              <a:t>cudaMemcpyHostToDevice</a:t>
            </a:r>
            <a:r>
              <a:rPr lang="en-US" sz="1050" b="1" dirty="0"/>
              <a:t>);</a:t>
            </a:r>
          </a:p>
          <a:p>
            <a:pPr marL="0" indent="0">
              <a:buNone/>
              <a:defRPr/>
            </a:pPr>
            <a:r>
              <a:rPr lang="en-US" sz="1050" dirty="0"/>
              <a:t>     </a:t>
            </a:r>
            <a:r>
              <a:rPr lang="en-US" sz="1050" dirty="0" err="1"/>
              <a:t>cudaMalloc</a:t>
            </a:r>
            <a:r>
              <a:rPr lang="en-US" sz="1050" dirty="0"/>
              <a:t>((void **) &amp;</a:t>
            </a:r>
            <a:r>
              <a:rPr lang="en-US" sz="1050" dirty="0" err="1"/>
              <a:t>d_B</a:t>
            </a:r>
            <a:r>
              <a:rPr lang="en-US" sz="1050" dirty="0"/>
              <a:t>, size);</a:t>
            </a:r>
          </a:p>
          <a:p>
            <a:pPr marL="0" indent="0">
              <a:buNone/>
              <a:defRPr/>
            </a:pPr>
            <a:r>
              <a:rPr lang="en-US" sz="1050" b="1" dirty="0"/>
              <a:t>     </a:t>
            </a:r>
            <a:r>
              <a:rPr lang="en-US" sz="1050" b="1" dirty="0" err="1"/>
              <a:t>cudaMemcpy</a:t>
            </a:r>
            <a:r>
              <a:rPr lang="en-US" sz="1050" b="1" dirty="0"/>
              <a:t>(</a:t>
            </a:r>
            <a:r>
              <a:rPr lang="en-US" sz="1050" b="1" dirty="0" err="1"/>
              <a:t>d_B</a:t>
            </a:r>
            <a:r>
              <a:rPr lang="en-US" sz="1050" b="1" dirty="0"/>
              <a:t>, </a:t>
            </a:r>
            <a:r>
              <a:rPr lang="en-US" sz="1050" b="1" dirty="0" err="1"/>
              <a:t>h_B</a:t>
            </a:r>
            <a:r>
              <a:rPr lang="en-US" sz="1050" b="1" dirty="0"/>
              <a:t>, size, </a:t>
            </a:r>
            <a:r>
              <a:rPr lang="en-US" sz="1050" b="1" dirty="0" err="1"/>
              <a:t>cudaMemcpyHostToDevice</a:t>
            </a:r>
            <a:r>
              <a:rPr lang="en-US" sz="1050" b="1" dirty="0"/>
              <a:t>);</a:t>
            </a:r>
            <a:endParaRPr lang="en-US" sz="750" dirty="0"/>
          </a:p>
          <a:p>
            <a:pPr marL="0" indent="0">
              <a:buNone/>
              <a:defRPr/>
            </a:pPr>
            <a:r>
              <a:rPr lang="en-US" sz="1050" dirty="0"/>
              <a:t>     </a:t>
            </a:r>
            <a:r>
              <a:rPr lang="en-US" sz="1050" dirty="0" err="1"/>
              <a:t>cudaMalloc</a:t>
            </a:r>
            <a:r>
              <a:rPr lang="en-US" sz="1050" dirty="0"/>
              <a:t>((void **) &amp;</a:t>
            </a:r>
            <a:r>
              <a:rPr lang="en-US" sz="1050" dirty="0" err="1"/>
              <a:t>d_C</a:t>
            </a:r>
            <a:r>
              <a:rPr lang="en-US" sz="1050" dirty="0"/>
              <a:t>, size);</a:t>
            </a:r>
          </a:p>
          <a:p>
            <a:pPr marL="0" indent="0">
              <a:buNone/>
              <a:defRPr/>
            </a:pPr>
            <a:endParaRPr lang="en-US" sz="300" dirty="0"/>
          </a:p>
          <a:p>
            <a:pPr marL="0" indent="0">
              <a:buNone/>
              <a:defRPr/>
            </a:pPr>
            <a:r>
              <a:rPr lang="en-US" sz="1050" dirty="0"/>
              <a:t>     // Kernel invocation code – to be shown later</a:t>
            </a:r>
          </a:p>
          <a:p>
            <a:pPr marL="0" indent="0">
              <a:buNone/>
              <a:defRPr/>
            </a:pPr>
            <a:endParaRPr lang="en-US" sz="750" dirty="0"/>
          </a:p>
          <a:p>
            <a:pPr marL="0" indent="0">
              <a:buNone/>
              <a:defRPr/>
            </a:pPr>
            <a:r>
              <a:rPr lang="en-US" sz="1050" b="1" dirty="0"/>
              <a:t>     </a:t>
            </a:r>
            <a:r>
              <a:rPr lang="en-US" sz="1050" b="1" dirty="0" err="1"/>
              <a:t>cudaMemcpy</a:t>
            </a:r>
            <a:r>
              <a:rPr lang="en-US" sz="1050" b="1" dirty="0"/>
              <a:t>(</a:t>
            </a:r>
            <a:r>
              <a:rPr lang="en-US" sz="1050" b="1" dirty="0" err="1"/>
              <a:t>h_C</a:t>
            </a:r>
            <a:r>
              <a:rPr lang="en-US" sz="1050" b="1" dirty="0"/>
              <a:t>, </a:t>
            </a:r>
            <a:r>
              <a:rPr lang="en-US" sz="1050" b="1" dirty="0" err="1"/>
              <a:t>d_C</a:t>
            </a:r>
            <a:r>
              <a:rPr lang="en-US" sz="1050" b="1" dirty="0"/>
              <a:t>, size, </a:t>
            </a:r>
            <a:r>
              <a:rPr lang="en-US" sz="1050" b="1" dirty="0" err="1"/>
              <a:t>cudaMemcpyDeviceToHost</a:t>
            </a:r>
            <a:r>
              <a:rPr lang="en-US" sz="1050" b="1" dirty="0"/>
              <a:t>);</a:t>
            </a:r>
            <a:endParaRPr lang="en-US" sz="1050" dirty="0"/>
          </a:p>
          <a:p>
            <a:pPr marL="0" indent="0">
              <a:buNone/>
              <a:defRPr/>
            </a:pPr>
            <a:r>
              <a:rPr lang="en-US" sz="1050" dirty="0"/>
              <a:t>     </a:t>
            </a:r>
            <a:r>
              <a:rPr lang="en-US" sz="1050" dirty="0" err="1"/>
              <a:t>cudaFree</a:t>
            </a:r>
            <a:r>
              <a:rPr lang="en-US" sz="1050" dirty="0"/>
              <a:t>(</a:t>
            </a:r>
            <a:r>
              <a:rPr lang="en-US" sz="1050" dirty="0" err="1"/>
              <a:t>d_A</a:t>
            </a:r>
            <a:r>
              <a:rPr lang="en-US" sz="1050" dirty="0"/>
              <a:t>); </a:t>
            </a:r>
            <a:r>
              <a:rPr lang="en-US" sz="1050" dirty="0" err="1"/>
              <a:t>cudaFree</a:t>
            </a:r>
            <a:r>
              <a:rPr lang="en-US" sz="1050" dirty="0"/>
              <a:t>(</a:t>
            </a:r>
            <a:r>
              <a:rPr lang="en-US" sz="1050" dirty="0" err="1"/>
              <a:t>d_B</a:t>
            </a:r>
            <a:r>
              <a:rPr lang="en-US" sz="1050" dirty="0"/>
              <a:t>); </a:t>
            </a:r>
            <a:r>
              <a:rPr lang="en-US" sz="1050" dirty="0" err="1"/>
              <a:t>cudaFree</a:t>
            </a:r>
            <a:r>
              <a:rPr lang="en-US" sz="1050" dirty="0"/>
              <a:t> (</a:t>
            </a:r>
            <a:r>
              <a:rPr lang="en-US" sz="1050" dirty="0" err="1"/>
              <a:t>d_C</a:t>
            </a:r>
            <a:r>
              <a:rPr lang="en-US" sz="1050" dirty="0"/>
              <a:t>);</a:t>
            </a:r>
          </a:p>
          <a:p>
            <a:pPr marL="0" indent="0">
              <a:buNone/>
              <a:defRPr/>
            </a:pPr>
            <a:r>
              <a:rPr lang="en-US" sz="900" dirty="0"/>
              <a:t>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1506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5429250" y="4157663"/>
            <a:ext cx="1428750" cy="25717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6AA3FA8-E247-4E98-848E-2BB16604A782}" type="slidenum">
              <a:rPr lang="en-US" smtClean="0"/>
              <a:pPr>
                <a:defRPr/>
              </a:pPr>
              <a:t>9</a:t>
            </a:fld>
            <a:endParaRPr lang="en-US" dirty="0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04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704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9059">
        <p:fade/>
      </p:transition>
    </mc:Choice>
    <mc:Fallback xmlns="">
      <p:transition spd="med" advTm="12905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Title &amp; Bullet ">
  <a:themeElements>
    <a:clrScheme name="NVIDIA + University of Illinois 2015 Template">
      <a:dk1>
        <a:srgbClr val="6F6F6F"/>
      </a:dk1>
      <a:lt1>
        <a:srgbClr val="FFFFFF"/>
      </a:lt1>
      <a:dk2>
        <a:srgbClr val="000000"/>
      </a:dk2>
      <a:lt2>
        <a:srgbClr val="333333"/>
      </a:lt2>
      <a:accent1>
        <a:srgbClr val="76B900"/>
      </a:accent1>
      <a:accent2>
        <a:srgbClr val="FA6300"/>
      </a:accent2>
      <a:accent3>
        <a:srgbClr val="007A43"/>
      </a:accent3>
      <a:accent4>
        <a:srgbClr val="2F426B"/>
      </a:accent4>
      <a:accent5>
        <a:srgbClr val="990366"/>
      </a:accent5>
      <a:accent6>
        <a:srgbClr val="006A9A"/>
      </a:accent6>
      <a:hlink>
        <a:srgbClr val="76B900"/>
      </a:hlink>
      <a:folHlink>
        <a:srgbClr val="004831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 anchor="ctr">
        <a:spAutoFit/>
      </a:bodyPr>
      <a:lstStyle>
        <a:defPPr algn="ctr">
          <a:lnSpc>
            <a:spcPct val="90000"/>
          </a:lnSpc>
          <a:defRPr dirty="0" smtClean="0">
            <a:solidFill>
              <a:schemeClr val="bg2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NVIDIA_University_of_Illinois_Template_2015_4x3" id="{5C1E5DBF-147B-4C12-BA1C-1E216CC92BF8}" vid="{34A544E1-27AA-4307-BA49-86C7E39C24A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B0370999F4D641B163DEC6FC797108" ma:contentTypeVersion="17" ma:contentTypeDescription="Create a new document." ma:contentTypeScope="" ma:versionID="7939aa0d029907ca2f60185f7fcbb4b3">
  <xsd:schema xmlns:xsd="http://www.w3.org/2001/XMLSchema" xmlns:xs="http://www.w3.org/2001/XMLSchema" xmlns:p="http://schemas.microsoft.com/office/2006/metadata/properties" xmlns:ns2="1956f548-e1c6-4bad-9b00-9434a603b471" targetNamespace="http://schemas.microsoft.com/office/2006/metadata/properties" ma:root="true" ma:fieldsID="f3011372e976e3b5ec1f02bb487973b2" ns2:_="">
    <xsd:import namespace="1956f548-e1c6-4bad-9b00-9434a603b471"/>
    <xsd:element name="properties">
      <xsd:complexType>
        <xsd:sequence>
          <xsd:element name="documentManagement">
            <xsd:complexType>
              <xsd:all>
                <xsd:element ref="ns2:Test_x0020_Field" minOccurs="0"/>
                <xsd:element ref="ns2:Order0" minOccurs="0"/>
                <xsd:element ref="ns2:Description0" minOccurs="0"/>
                <xsd:element ref="ns2:Chapter" minOccurs="0"/>
                <xsd:element ref="ns2:Lectures" minOccurs="0"/>
                <xsd:element ref="ns2:Labs" minOccurs="0"/>
                <xsd:element ref="ns2:Quizzes" minOccurs="0"/>
                <xsd:element ref="ns2:Kit_x0020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56f548-e1c6-4bad-9b00-9434a603b471" elementFormDefault="qualified">
    <xsd:import namespace="http://schemas.microsoft.com/office/2006/documentManagement/types"/>
    <xsd:import namespace="http://schemas.microsoft.com/office/infopath/2007/PartnerControls"/>
    <xsd:element name="Test_x0020_Field" ma:index="8" nillable="true" ma:displayName="Content Type" ma:default="Quiz Questions and Answers" ma:format="RadioButtons" ma:internalName="Test_x0020_Field">
      <xsd:simpleType>
        <xsd:restriction base="dms:Choice">
          <xsd:enumeration value="Quiz Questions and Answers"/>
          <xsd:enumeration value="Labs &amp; Solutions"/>
          <xsd:enumeration value="Slides"/>
          <xsd:enumeration value="Videos"/>
          <xsd:enumeration value="EBook Chapter"/>
          <xsd:enumeration value="Project"/>
          <xsd:enumeration value="Base Files"/>
          <xsd:enumeration value="Resource"/>
        </xsd:restriction>
      </xsd:simpleType>
    </xsd:element>
    <xsd:element name="Order0" ma:index="9" nillable="true" ma:displayName="Order" ma:decimals="3" ma:internalName="Order0" ma:percentage="FALSE">
      <xsd:simpleType>
        <xsd:restriction base="dms:Number"/>
      </xsd:simpleType>
    </xsd:element>
    <xsd:element name="Description0" ma:index="10" nillable="true" ma:displayName="Description" ma:internalName="Description0">
      <xsd:simpleType>
        <xsd:restriction base="dms:Text">
          <xsd:maxLength value="255"/>
        </xsd:restriction>
      </xsd:simpleType>
    </xsd:element>
    <xsd:element name="Chapter" ma:index="11" nillable="true" ma:displayName="Chapter" ma:internalName="Chapter">
      <xsd:simpleType>
        <xsd:restriction base="dms:Text">
          <xsd:maxLength value="255"/>
        </xsd:restriction>
      </xsd:simpleType>
    </xsd:element>
    <xsd:element name="Lectures" ma:index="12" nillable="true" ma:displayName="Lectures" ma:default="N/A" ma:format="Dropdown" ma:internalName="Lecture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Labs" ma:index="13" nillable="true" ma:displayName="Labs" ma:default="N/A" ma:format="Dropdown" ma:internalName="Lab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Quizzes" ma:index="14" nillable="true" ma:displayName="Quizzes" ma:default="N/A" ma:format="Dropdown" ma:internalName="Quizze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Kit_x0020_Version" ma:index="15" nillable="true" ma:displayName="Kit Version" ma:default="Eval Kit" ma:format="Dropdown" ma:internalName="Kit_x0020_Version">
      <xsd:simpleType>
        <xsd:restriction base="dms:Choice">
          <xsd:enumeration value="Eval Kit"/>
          <xsd:enumeration value="Release 1.0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escription0 xmlns="1956f548-e1c6-4bad-9b00-9434a603b471" xsi:nil="true"/>
    <Order0 xmlns="1956f548-e1c6-4bad-9b00-9434a603b471">2.22</Order0>
    <Test_x0020_Field xmlns="1956f548-e1c6-4bad-9b00-9434a603b471">Slides</Test_x0020_Field>
    <Chapter xmlns="1956f548-e1c6-4bad-9b00-9434a603b471" xsi:nil="true"/>
    <Kit_x0020_Version xmlns="1956f548-e1c6-4bad-9b00-9434a603b471">Eval Kit</Kit_x0020_Version>
    <Quizzes xmlns="1956f548-e1c6-4bad-9b00-9434a603b471">N/A</Quizzes>
    <Labs xmlns="1956f548-e1c6-4bad-9b00-9434a603b471">N/A</Labs>
    <Lectures xmlns="1956f548-e1c6-4bad-9b00-9434a603b471">N/A</Lectures>
  </documentManagement>
</p:properties>
</file>

<file path=customXml/itemProps1.xml><?xml version="1.0" encoding="utf-8"?>
<ds:datastoreItem xmlns:ds="http://schemas.openxmlformats.org/officeDocument/2006/customXml" ds:itemID="{EEA13763-A544-4788-A681-8C59B7D03BE2}"/>
</file>

<file path=customXml/itemProps2.xml><?xml version="1.0" encoding="utf-8"?>
<ds:datastoreItem xmlns:ds="http://schemas.openxmlformats.org/officeDocument/2006/customXml" ds:itemID="{516C44D1-C024-4547-BFB2-690FCD7BEB4D}"/>
</file>

<file path=customXml/itemProps3.xml><?xml version="1.0" encoding="utf-8"?>
<ds:datastoreItem xmlns:ds="http://schemas.openxmlformats.org/officeDocument/2006/customXml" ds:itemID="{13620434-1BE5-4570-A95A-4A40C8D27972}"/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9462</TotalTime>
  <Words>740</Words>
  <Application>Microsoft Office PowerPoint</Application>
  <PresentationFormat>Custom</PresentationFormat>
  <Paragraphs>204</Paragraphs>
  <Slides>11</Slides>
  <Notes>3</Notes>
  <HiddenSlides>0</HiddenSlides>
  <MMClips>11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AkzidenzGrotesk</vt:lpstr>
      <vt:lpstr>Akzidenz-Grotesk Extended BQ</vt:lpstr>
      <vt:lpstr>Arial</vt:lpstr>
      <vt:lpstr>Calibri</vt:lpstr>
      <vt:lpstr>Courier New</vt:lpstr>
      <vt:lpstr>MS PGothic</vt:lpstr>
      <vt:lpstr>Palatino</vt:lpstr>
      <vt:lpstr>Sentinel Medium</vt:lpstr>
      <vt:lpstr>Times New Roman</vt:lpstr>
      <vt:lpstr>Trebuchet MS</vt:lpstr>
      <vt:lpstr>1_Title &amp; Bullet </vt:lpstr>
      <vt:lpstr>Lecture 2.2 - Introduction to CUDA C</vt:lpstr>
      <vt:lpstr>Objective</vt:lpstr>
      <vt:lpstr>Data Parallelism - Vector Addition Example</vt:lpstr>
      <vt:lpstr>Vector Addition – Traditional C Code</vt:lpstr>
      <vt:lpstr>Heterogeneous Computing vecAdd CUDA Host Code</vt:lpstr>
      <vt:lpstr>Partial Overview of CUDA Memories</vt:lpstr>
      <vt:lpstr>CUDA Device Memory Management API functions</vt:lpstr>
      <vt:lpstr>Host-Device Data Transfer API functions</vt:lpstr>
      <vt:lpstr>Vector Addition Host Code</vt:lpstr>
      <vt:lpstr>In Practice, Check for API Errors in Host Code</vt:lpstr>
      <vt:lpstr>PowerPoint Presentation</vt:lpstr>
    </vt:vector>
  </TitlesOfParts>
  <Company>UIUC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02 - Introduction to CUDA C</dc:title>
  <dc:creator>Cook, Colleen N</dc:creator>
  <cp:lastModifiedBy>Andrew Schuh</cp:lastModifiedBy>
  <cp:revision>62</cp:revision>
  <dcterms:created xsi:type="dcterms:W3CDTF">2013-11-15T21:49:21Z</dcterms:created>
  <dcterms:modified xsi:type="dcterms:W3CDTF">2015-11-13T19:35:32Z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0x0101006BB0370999F4D641B163DEC6FC797108</vt:lpwstr>
  </property>
  <property fmtid="{D5CDD505-2E9C-101B-9397-08002B2CF9AE}" pid="3" name="Module">
    <vt:r8>2</vt:r8>
  </property>
  <property fmtid="{D5CDD505-2E9C-101B-9397-08002B2CF9AE}" pid="4" name="Evaluation Kit Module">
    <vt:bool>true</vt:bool>
  </property>
</Properties>
</file>

<file path=docProps/thumbnail.jpeg>
</file>